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3" r:id="rId7"/>
    <p:sldId id="261" r:id="rId8"/>
    <p:sldId id="262"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612" autoAdjust="0"/>
    <p:restoredTop sz="94660"/>
  </p:normalViewPr>
  <p:slideViewPr>
    <p:cSldViewPr>
      <p:cViewPr varScale="1">
        <p:scale>
          <a:sx n="69" d="100"/>
          <a:sy n="69" d="100"/>
        </p:scale>
        <p:origin x="-45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191F8EED-7202-45C5-955B-90A31231665C}" type="datetimeFigureOut">
              <a:rPr lang="es-ES" smtClean="0"/>
              <a:pPr/>
              <a:t>16/12/2013</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F47769F-DC4A-4334-B6DA-2271F53BFCB9}"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91F8EED-7202-45C5-955B-90A31231665C}" type="datetimeFigureOut">
              <a:rPr lang="es-ES" smtClean="0"/>
              <a:pPr/>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F47769F-DC4A-4334-B6DA-2271F53BFCB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191F8EED-7202-45C5-955B-90A31231665C}" type="datetimeFigureOut">
              <a:rPr lang="es-ES" smtClean="0"/>
              <a:pPr/>
              <a:t>16/12/2013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F47769F-DC4A-4334-B6DA-2271F53BFCB9}"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191F8EED-7202-45C5-955B-90A31231665C}" type="datetimeFigureOut">
              <a:rPr lang="es-ES" smtClean="0"/>
              <a:pPr/>
              <a:t>16/12/2013</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4F47769F-DC4A-4334-B6DA-2271F53BFCB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191F8EED-7202-45C5-955B-90A31231665C}" type="datetimeFigureOut">
              <a:rPr lang="es-ES" smtClean="0"/>
              <a:pPr/>
              <a:t>16/12/2013</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4F47769F-DC4A-4334-B6DA-2271F53BFCB9}" type="slidenum">
              <a:rPr lang="es-ES" smtClean="0"/>
              <a:pPr/>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191F8EED-7202-45C5-955B-90A31231665C}" type="datetimeFigureOut">
              <a:rPr lang="es-ES" smtClean="0"/>
              <a:pPr/>
              <a:t>16/12/2013</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4F47769F-DC4A-4334-B6DA-2271F53BFCB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191F8EED-7202-45C5-955B-90A31231665C}" type="datetimeFigureOut">
              <a:rPr lang="es-ES" smtClean="0"/>
              <a:pPr/>
              <a:t>16/12/2013</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4F47769F-DC4A-4334-B6DA-2271F53BFCB9}"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191F8EED-7202-45C5-955B-90A31231665C}" type="datetimeFigureOut">
              <a:rPr lang="es-ES" smtClean="0"/>
              <a:pPr/>
              <a:t>16/12/2013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F47769F-DC4A-4334-B6DA-2271F53BFCB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191F8EED-7202-45C5-955B-90A31231665C}" type="datetimeFigureOut">
              <a:rPr lang="es-ES" smtClean="0"/>
              <a:pPr/>
              <a:t>16/12/2013</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4F47769F-DC4A-4334-B6DA-2271F53BFCB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191F8EED-7202-45C5-955B-90A31231665C}" type="datetimeFigureOut">
              <a:rPr lang="es-ES" smtClean="0"/>
              <a:pPr/>
              <a:t>16/12/2013</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4F47769F-DC4A-4334-B6DA-2271F53BFCB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191F8EED-7202-45C5-955B-90A31231665C}" type="datetimeFigureOut">
              <a:rPr lang="es-ES" smtClean="0"/>
              <a:pPr/>
              <a:t>16/12/2013</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4F47769F-DC4A-4334-B6DA-2271F53BFCB9}"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91F8EED-7202-45C5-955B-90A31231665C}" type="datetimeFigureOut">
              <a:rPr lang="es-ES" smtClean="0"/>
              <a:pPr/>
              <a:t>16/12/2013</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F47769F-DC4A-4334-B6DA-2271F53BFCB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es/url?sa=i&amp;rct=j&amp;q=&amp;esrc=s&amp;source=images&amp;cd=&amp;cad=rja&amp;docid=gA3zwy5lTyETiM&amp;tbnid=eLVmqJvm9pdybM:&amp;ved=0CAUQjRw&amp;url=http://aprendersociales.blogspot.com/2007_07_01_archive.html&amp;ei=dMSoUpOUH-Ky0AXblYG4Dg&amp;psig=AFQjCNGe7KsZb894gx5FZwf51kMoewYVDw&amp;ust=1386878448378531" TargetMode="External"/><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s://www.google.es/imgres?imgurl=http://1.bp.blogspot.com/_sD9yQTE5QZQ/Ro_RVgK1kSI/AAAAAAAABxY/BxzpYxezDKU/s400/IglesiaSanMarcos.jpg&amp;imgrefurl=http://aprendersociales.blogspot.com/2007_07_01_archive.html&amp;docid=gA3zwy5lTyETiM&amp;tbnid=eLVmqJvm9pdybM:&amp;w=400&amp;h=303&amp;ei=dMSoUuP7FqKj0QWFhYCQCg&amp;ved=0CAIQxiAwAA&amp;iact=c"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es.wikipedia.org/wiki/Arte_rom%C3%A1nico_en_Castilla_y_Le%C3%B3n" TargetMode="External"/><Relationship Id="rId7" Type="http://schemas.openxmlformats.org/officeDocument/2006/relationships/image" Target="../media/image5.jpeg"/><Relationship Id="rId2" Type="http://schemas.openxmlformats.org/officeDocument/2006/relationships/hyperlink" Target="http://es.wikipedia.org/wiki/Salamanca" TargetMode="Externa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hyperlink" Target="http://es.wikipedia.org/wiki/Real_Clerec%C3%ADa_de_San_Marcos" TargetMode="External"/><Relationship Id="rId4" Type="http://schemas.openxmlformats.org/officeDocument/2006/relationships/hyperlink" Target="http://es.wikipedia.org/wiki/Muralla_de_Salamanca"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s.wikipedia.org/wiki/Real_Clerec%C3%ADa_de_San_Marcos" TargetMode="External"/><Relationship Id="rId2" Type="http://schemas.openxmlformats.org/officeDocument/2006/relationships/hyperlink" Target="http://es.wikipedia.org/wiki/Alfonso_IX" TargetMode="Externa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hyperlink" Target="http://es.wikipedia.org/wiki/La_Clerec%C3%ADa_(Salamanca)" TargetMode="External"/><Relationship Id="rId4" Type="http://schemas.openxmlformats.org/officeDocument/2006/relationships/hyperlink" Target="http://es.wikipedia.org/wiki/1769"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es.wikipedia.org/wiki/%C3%81bsid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a:bodyPr>
          <a:lstStyle/>
          <a:p>
            <a:r>
              <a:rPr lang="es-ES" sz="5400" dirty="0" smtClean="0"/>
              <a:t>SAN MARCOS</a:t>
            </a:r>
            <a:endParaRPr lang="es-ES" sz="5400" dirty="0"/>
          </a:p>
        </p:txBody>
      </p:sp>
      <p:sp>
        <p:nvSpPr>
          <p:cNvPr id="3" name="2 Subtítulo"/>
          <p:cNvSpPr>
            <a:spLocks noGrp="1"/>
          </p:cNvSpPr>
          <p:nvPr>
            <p:ph type="subTitle" idx="1"/>
          </p:nvPr>
        </p:nvSpPr>
        <p:spPr/>
        <p:txBody>
          <a:bodyPr/>
          <a:lstStyle/>
          <a:p>
            <a:r>
              <a:rPr lang="es-ES" b="1" dirty="0" smtClean="0">
                <a:solidFill>
                  <a:schemeClr val="tx1"/>
                </a:solidFill>
              </a:rPr>
              <a:t>SALAMANCA</a:t>
            </a:r>
            <a:endParaRPr lang="es-ES" b="1" dirty="0">
              <a:solidFill>
                <a:schemeClr val="tx1"/>
              </a:solidFill>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SITUACIÓN</a:t>
            </a:r>
            <a:endParaRPr lang="es-ES" dirty="0"/>
          </a:p>
        </p:txBody>
      </p:sp>
      <p:pic>
        <p:nvPicPr>
          <p:cNvPr id="5" name="4 Marcador de contenido" descr="mapa_278[1].jpg"/>
          <p:cNvPicPr>
            <a:picLocks noGrp="1" noChangeAspect="1"/>
          </p:cNvPicPr>
          <p:nvPr>
            <p:ph idx="1"/>
          </p:nvPr>
        </p:nvPicPr>
        <p:blipFill>
          <a:blip r:embed="rId2" cstate="print"/>
          <a:stretch>
            <a:fillRect/>
          </a:stretch>
        </p:blipFill>
        <p:spPr>
          <a:xfrm>
            <a:off x="214282" y="2214554"/>
            <a:ext cx="3947620" cy="3071834"/>
          </a:xfrm>
        </p:spPr>
      </p:pic>
      <p:sp>
        <p:nvSpPr>
          <p:cNvPr id="1026" name="AutoShape 2" descr="data:image/jpeg;base64,/9j/4AAQSkZJRgABAQAAAQABAAD/2wCEAAkGBxQTEhUUExIVFhUXGRwaGRgYGBwcHBwYHx0cHh4cGhwdHSggIB0mHhsYITEhJSkrLi4uHSAzODMsNyguLisBCgoKDg0OGxAQGywkHyQsLCwsLCwsLCwsLCwsLCwsLCwsLCwsLCwsLCwsLCwsLCwsLCwsLCwsLCwsLCwsLCwsLP/AABEIAMMBAgMBIgACEQEDEQH/xAAcAAABBQEBAQAAAAAAAAAAAAAFAgMEBgcAAQj/xABCEAABAwIEAwYEAwcDAgcBAQABAgMRACEEEjFBBVFhBhMicYGRMqGx8ELB0QcUI1Ji4fFygpIkMxUWQ1OistLCRP/EABkBAAMBAQEAAAAAAAAAAAAAAAECAwQABf/EACkRAAICAgICAgIBBAMAAAAAAAABAhEDIRIxBEETYSJRMgWBkeEUUnH/2gAMAwEAAhEDEQA/AIWOxHcN5zcqslKlBJXcXAJkgbkAx1tVXxnF1L8SjmAUBlHwp8h+JXVUnypOIOYkn+ItRuokkx6nwpuAAbD69gGYRvN1KsDBII3jKR5es1FJIeXkOQOxOKMkTAk35T/el47EBx0EzBJ8jyjcWilY3CBdkhIKesnSyQN1EiPs1BV4kzGh9geY/MVeNPoyykXDszicO5gcQ0tZQ9AUQlBIypV8ZVBgjNsYi1prWuAY9xwImC2ptMEjxZssG+a9xMZYg61i3YbFMtuK72JVKAmDmWlacpTn0F4sR12rVOxLziWGEJMtozoWXEQqygUx4tQlRkiQYqGZUzXifKIbZdafa/pQuFZiCApJKSDcgbjLMjcDSqR28a7vGoXYAobMi8ZTE9YirpjX2MmIQ5LSRKVrMAGwIhV73FiOdqHv8HYf7leRTqUJ8EZQkgnMCoeGYnSN7zWaUuKNEI2UvH8Bxr2Nnx2USoqUruwCSRCidINgB6VYsJ2PCHmny+rvG/5UAAkgjUk8z1qxuvBMBQAj8IN/YWA8zQXi7+JDramxmZIIWkLydQQTqrnBHI86k8smXjhiiY9h2/3gPyrvk7AzIgiFA231saGf+Env23+/WShUqDhmUze4SFSBIvb61OSY0EdAOfKlmpKckaHhi+wdxziLDWMC1K0LCs0zpmSrzOUpJ1gVdy4AqSQBGtudvmqqZxLhTb0mAHIIC4kxyJ3H6mnlLI4eWsStAX3JbKs3hJEZSokCJgT51T5EzNPC0ym/tTR/1qz/AEIUP+Efkap6Jk+n1POr5xPhBx5acacSlpDSGiufiU2VBWVMg8hePWi/C+y+GZ8WXOrXOuFEcoTGUexPWrvKooisEpP6KLw/s9iHwCluE/zrlKd9Nz6A1b+G9imGxL6u9PJUoR6gGTfmYPKjjuOUDCUwf6tzpAH9yemtNsr8UrnSx99AbA8wLSL9YSyyl9GqHjxXqySy4hCcrTSUgDQJypHoB5Wt500VqWSFacto9Pr6TTOMxBLyyFpyHJAUVZgbBSSTYgyCBrMzSlYlEDxJGyYPlyE78vLqkotP9lYONbJDRymdTO21MOvrS6QkqF9pP+ZpAxQAkfxCDsQN4FzG4jnrTeFxyiQVtlCgIMLSocrQZva8CioyoDlHkHHMTaXUpWRzSCfcCobuGw7vhKVJvGiVpjnBv+dMlwLP/cygC0TuY8ptb+1TcO2kGExeIKlpJPpMx6T7UUn7EfFdf6AvFOw+HWhUAJBF1tkp3nQgiLbC9UDjH7P3xdlxC0jRJlB9D4kn1IrWziElKkFYJvIzcpHPmItQZP8AKJA2HMdOmu1UWecOmTXi48t8v8mMO9n8UheVbDiT1HhPkr4T5TRp7C5MuZ2FXTJAEkRlSuPChJ030Gtam6k/u+JhRnulwZNiEkiIMg6XrJEKUpM94XkWz2EpBEwEHwkgkgZTvNaoZnkVvR5vleOsMqTsh8WKUiFEqcNxCjkQI+AKVMxbwwD1G7eG4kttSStU3my0qtyAukCcpmNoqXisYy2jI0lKgEggxM3/APUSRE76TcDqQroBTmSIBm1zFzoTptaZ0NXir7MoSRLuZREJEZshuTAhIMaxEkg/DNyqaW7j20myUgEZRBKhaQIKviHhAnnmvAEwkYwoTlPhIk2i2boN431iPKoOKfKjNtAPYRPyrlC2dRzj6ZMJ35n/APNdTGYchXVXgg0v0WJbuTMoAKkEAAxCZMk9dPONRSWsWDIi2SJkwRa+lgLptre9NYhQKTJJ5gATOkyRpJiAdZqI8skgEmwECIIMC0dDYH9amoWByDC8qUTbxQNjI52EDQai0GnuAdmHnjNkpFyo+WwMbc7VBYwLoF0KIUU2SDJXByjQmbmtC4Hiw033QbcdxCxBaBByxIGYpsj63vAiknLgtF8WPnLYU4H2Tw+HVnjxRdxW1tR+FM9KE8NZdTi3VYB11xKllWVJKWUyZPeKUSlRn+USRvarAzwBboDmPdGU3Th2yQif6ouo6ae9GO9ypyNIS0gWAAEx0Gg+dY55z0IYL6QORwFOcO45394d1SmIbT0SgaxzPrRNzErVYeBPIfF76DyHuKYSn3OpMknzOppYFZZSbNkcSiJCANB/evREQdPu9IeSopUEmFQY84/xTeGezNpWSAMoUSbC4BvOgoU6spfoWGSNL/elR8Zj2mE5nXAjzN/QU+cQpSFKYbLkWBJyIJ0so/FG+UEdaCMdnghxT76GXFkzlAUUpt+HOSJ3uJ5GmjGN/kybySeoqyN/5hddcDGDbSVZQS44fCAb6Acr71Ib7KZyleMeViFi+SSlsdLXI6WFFDxJLRIU2pEmZyxmHPmeU041jSsSmEp91foPnTTk49KhYw5P8nZOQENJAAShIsAAAB0AFvlScRjZB8PhAJJNjEXgfrFRW0AGdTzJn66eVKdTKSOh+YP61DkyvxRH3kJI+kgfc/fWo6GCdeWuvy9OmtOjQH7mlp19q5St7G40tFdxNnHIIICiD5JBPlyHnFdlIVAm0x/tB63vG9DTxdhK1Q4gDMqNhBWNBGyR86kK4sxIJdbuCbqH4lHQeQGvOtnCXpGVTj7ZH46cjLZQoI8Z/iEpmQJy+M5fxXGv5SVKslUzmiYvYCdZ3Jn0pgY9lTYbU42UTMFQNzuQTrF6dQ+2SEoUncASOcCBIp5ddCQq3sYHFW0rU2oZU5glJuQozFxlASDM68qNoa0MdLax+lzpUx5wrCUuGQnQECARoobztXJSBcTF79fUyfpUpzT/AIlccGtyBXH3CFtKywMiQkC38w+/OoaMQpP4zp8JsJ++tEu1bOUMq8RSpsCdxrax3oUHPDG42Vv5U80DFIMYfG+FQKT40KSIII8Q5zpWWN9msfhkFw4VUfisFKATqQEkwL6+VX5MAXERfp6RWgNYIqyqKVEjQhVr62zR+dV8dpWqM3nQ5tNnzfj8PmWVJSqJvICYJJ5dN6huBKV2BUkHRVp84rbOK/swafW4tDjjZWZ2KdNIJknyNVrFfsdxIEofZX/SrMgx1soT0/zW5Si1R5TxyTM4xGJUvWwEwNYnzqMoGI2NbFw39lbIBD63CoWITYTGqDluJ50G7SdjcO26EoSpACRIK55mT1v9K5TigrHMzSK6rqeA4X+Rz/kK6h8i+xvikQeC9lXsUApKVhIGYqixTNin0mj/AGb4Kw2pQdzPvFJlLQzFpQnVycpJgAAfzXm1SuxnDVu4RpHeuDDrK1PgKM5gvKGx/KjuwFmIKsw5Vp/DuGNMAJaQBHLb9Ky5s7jo14PHTSkyscP7PvPXd/6VkgDu0GXVgBKR3jkyPClI9LirAzhm8Onu8OhKBFzHiJ6k3J0ueYomU1AduSrmo/pPuke9Y5TcjdCCTIvd3JzEE+v126V4sEbgnrXvEEq7pwJnNlVljXNBiPWo7PEm1IQrODmAIAkqOkwkeI3qVOrL8kh9tUi9ePuJQnMtQQkfiUYH9/KorjmJWopabS0n/wBx2Cf9qBN/M05heBthWd1Rec1zOGY/0o0ArqXsDm/RGHEXHbYZkrH/ALrkpR6J+JXypXCeClBl2HFJskWCEb+BP5m9GVOjaCRtNQlvifErKTtp9aHJpUjlG3ZH7U9oBh0NkhRAVdKPW6joOgNB+C9phjc4CS2URInNKTvmjXUQB61YgARFiOWoptvCoTIQhKQdQkAfSu5x41WzlBxlaegQvh/i7wfGI8X4rWF9dJFEDwsKGZtRQqNvhPQp28xFO5wBJIAG5IA9TTfCOMsuLLaVzlIgwYIP8pNjeR9JplzkhpSjEjLfU3Z0KRexHiSfWLetLcdS0gLdxCUt7EiSZ2AF+WgoxhVpdaSogZVJBI1HX2M+1AeKdnkOpCm9L5QSbT/KYtMdaEYq/wAguba0QsJ2kZW73fjCAJSpSfijcgSUgc/eIp17tOE4v93CAUhpSyudSlBcsRYiAQevlFDeFcFcTjEK7wICLwQQpV5KRHO950NOdo+FqcxSlt/whkjMkACVAoUBYiSNbfOtSx4eWjJLJmcaaMrDpSjr9zUpL57rNvBP1q9Ybs60lIkNrOpUYmb6QNBE9T8308CakApQARtAt9/WtazxWjB/xcnZTQyttAU4ACtIWmCIKSJB/tRHsPiC48gqSBCyBH+mjjvAAVZUoQtsE5SDFiBaCfin9KncP4KhghTTQSdeYBiOfK9LPImqKYsMlJN+g8l9Imwk28vOATSu4JBKlpbSRuRPOwNyPIUBweFxKFKJhxK1ycyleFPiPgBTF5iOnSj2Hwyjq3B6ifesbhxPQU3L6BfaMz3SUqUvwAmxmxVfy0PoKGoWYgqJ6ED8tI8qM9ocKrOggCzYBjzVIoU4kE3SU9Rcf5p5OxMaq6FNg6FJAtuCB59KJYjjLrYS44oiY7tpJuuCJWs3hED12gXqGy1MkL02m/tyqg9qOPupxRCFf9qAmRr4QLg62t5RVfHVtoj5rqKbNIZ7evD40JV8j+lEEdtxug5YsN58xaKofZrjTeKUlktrDhTci4tEzuLk9NBVkHBQNK1NIxxdhVztyCLNAE63k+lv0qqcYxanVla1ASAoyDoQCJtrBFqJucLjaaC8VflxXiKUot7WEXv96Ur7pD1SIoW30+f/AOK8pn99RyV7n9a8oAtGi8F7Mf8AhzAbdczqeckZEkZF5QCJ1gwLxFtL0YZccSIEKHWx9xY+wqxcTw4W3BvBSoX3SQRp1AqkcTwiwt1xtRC+6CU5SfiSVK3GW8gSeQrJnX5mnA/wr9BPC8WUoLUrDvICFFMxmmBr4ZMeU0If7VYZKcoUtSwICUoVOYf6o3FV7iTD6eIqQziFNqdQFggwFKCbzFrlKjpvVcx3aDGqJS4+uQSD4iNLHSK5Yos55nHRZMf2ycUqEDukfiIguW/qIhJ8hRvhfFWgP4OXQSqcyif6jqTWdAzvrVoxCC7hMJku822oKUPCVZZASOfw/Ou+JS0tDLNx21ZaDjlH8X39KTmO5PvVI4OcUXUsj4jOVDvhm02JgiwttRJrtBlUUOoKVJMEa3FqlPBNGnH5OOX0WNJk/fvSk4hV5gjkoSKgYfGoXooHyN6lhW3XSotNdmnTHQ02bwUH+m/uNa9VhnNUKzjofyNNJv5UtCpNvvpQO2AOK8MW4D/FIIvlWPDryFI4fwAMLD7+IdbU47DaG28wKCRZ0mRlIEkEAAeVWhT5gSZ8QiQLazc+9JDqtST18tP/AO//AI1eGWUVRmy4Izd9EnD4BoJASTAED+ITY30JjflUjMkfiAja2npQpLhMEk8zfy+mZftSUibE663O8W9lL9qi99lFCidjUoWIVB9CCCOR+9KE8TUru/iBggg6k2OsHmBepCEwZI6nzMKP1cpnFN2TO6pMf0gf/j500dPRzWgZh2IkSIuJA2+Aa3GqjXNNjNmifbTxL/JIqVkMRN4A8zAn5uUpDft+Rgf/AFSfeqWxOKG2WbHQXAFtCLf/AGJM9KShI8Rg5bmPInpyipeW1hf22/VQpzDJF+X5b3/0p+ddFnNI9aaCZt6dRv8A/Caeaak2i0/pbrr5VOweFClDMqE7q56SRyFjfrQ5rGOwoL7pPiIT3cwE6DxKuSZEmPLnRUHVsRzV0iPxZolIItl+OLn4pv6ctOlRGzyuPuL/AOaklohaVJJBFrcpH6U7iMOgpC0giedr2nLzEmKEnatFMdR0yElImTAM66fSsn7YpjGPQIunkfwjlWz4Rsgm8g2rJP2hMhONcjcJP/xTV/DlcmZf6nGoJ/YF4binGnErbVlUm4OvuN6vHD/2irEB9kGNVNmOk5Tb2NZ+hUGni4D/AIr0Uk1s8RTlHo2rB8RS+hC0TCgCJsYPOq1iklSlEqygHcD2EkTXvZPEzg07FIKfZRj6gVDxZknrUuOzcpXFMeGITzHqT+tdUICuo8AcjQux/anEYqWHm1KSsKHeAgKTNwT6GQQB8ItcVJx768O2krAUoFKFkqvc5c2a9ycuo3qwYB/CIQ3kW0cqYSrwZo3uALnlvyoX2gxz4XnZY7xATKkGUuEA3U3rpKPCoA8uubPHlsthbjoq/G+KModYxBYUvItbZglBCgYBAHhUD49eQ8qD8f4jhMQSSrFIImEkNkAnUXVbrRDjeOw+Kw6kYfwvZ0q7tfgWVaG5OQ/ETblSe2vZtToTiMrmctpBQhvOM4BJzKSq2sSAdL1PHSaQ+S2nRUcKmE2Vm69PSrbwN0KwD6iEhTDohRBPgUAogxfTOapOAKkqLakLSReFApMHob1duxLecvN5ilWTvEwYnLYzzHiFO/5CLa0M9meOf9TeFJcUgi+bKoEQQTePi9DWhq4SA7m7ltwKJzExICrmUkEH3qknjQW6hDyEJQQSqUBJS4QIWSN7C9tauyg2h3vloX40oOdBNiAbEJ1EEayLUZfR1V2VztN2RSXk/u2VqUzlEwVZolPKxm3KoWP4bisInOoodaEeIG4mwne5jnV64kue7SGg7nURrEQkqBEiJtGo11pTuDC2e7y5bJsrYggiSDrbUUjp9jxk49MoGD462uBJCiYAO56EUYSoGItv9/f6UTe4O2WsjjCYStBBkE+JQCoUAFC29qrnaDCHDugMLJQQfCo5sqgRubxBTck+d6lLAm/xNOPyv+wSUmY5eIkewt6BdJWsAEEwIMn3n6rPoKpj3HXykJkJ2kASbzv1ihj7qlfEpR8yTQXjsZ+Sl6LtiuNsIkKcEwQYuRrNhP8AMr/iKhO9qWtkrVPIRrM6mfxq9k1UHMU3lhIJVYGAbc6440lASGzty6VaPjpdkZeW30Wd3tZNw0rrKgBvOxt4le4oXxLixxBSCCgpmCFEzMEgiwFwT60HU6sSABHU9BSFqIOl42qiwxjtEZZ5PTF4bieecjjgjXxEa+Rp3C8XUpRCHnJGolXONzUdjDJuQpDVgDIWZj8Vgq9zypbGCbQolLrd9buee6KpxiRUpE1jjTqlFKcQsqTNpOx5+dWbsfjit5QdeJShJJCtJmE666m1VLC8MSFFaVoJMz4wOv4oohgeGStWYtmUrsHEEzlMWCibGKSUV0isZyL9icWV2BGXlIM9VHfnyHUwaZBnqBr9+pPmazh9JQrKRBp/gfGA3i20lJIJAkHQqsDG8EzUnhLLyFH0aW1gVK8SwQOR38+mtt6k8Sw/8NFx4VGQORj0qOl1KCSrxkEiJtOhnoKWjFlVyd9Om/peKzU12alT6I7Q5D6Cso/ac3GNJ5tpP1FbAtkAFUgJi8xCfMk1jfb/AIkh/FEoMpQAiQIBjl0kmr+JFqZm/qM1LFX2VYJpxCaWy3O2n3NeqTXqI8Jl17HOA4VYkylxQ1O6Un869xDehvrzMUP7Gu/w3k/1JV9R+VWLjGEW23hgoABbZcHiBnMtUEgaeDu9eR5GpvTNkHcEDQ0K6ngOn1ryuspRfeynafBupQ22rIvUIcsubkwZIVqdDpVtcV0BPWw5bfdqyTA4BtowgZVDeCVXPnMeuworhuLPtxlcIAGhIiNBzjT71rFKSbpI1rDKrZO7SdkziMWh8hIbKUpcBVBsTKgQmNCNSCYiDehXavgruCZ71rEOKbkJgrIKZ0umxE9B5VMH7Rg2SFJDnig5QUwmT4s1wfD4oAJ51ecZgmcQ3lcSFoJBgzlVuCRvzrkmqEbrRhSOILWolwG+ijJJg3udYkUe7GugvqUl4BxKFJDeWS4FRIB0tAJG+lWrj/YNt5SA1/DQkGEBwpAJMqKR3atYFhAkaXr3h/7OGGlpcS88ooIUJKdReLIFqp+N2R/LoEv8RwLif4g8YIRmSVBXhMWSRG2txEcquOExScjEPgIAUgqgEFQjIVCNwDuNaoOL7IrK3FIIW2VEgphRGYkkETmsI2M9KncS/wCiabBSlZCilSwS2oiPCZB/pIhWYWoND3+zReI5C3mUogAiFImZJygiJtJ0vSW2O8ZWgud5mCk5rTfYxuKqPCuNKcw5KSnu0QmFhDa0KkEEGyFXywDkHWrLwnjedWR4pSu0A+EqG9jb/iSL61OtB/8AD0PI7taEpWhYTnKFZoGWD4ZkBM8rUG7SMpZPiR3iHVGCq4SdSMulxuP5RpejPCcUXApC3CpQCkqBRGhIsoWiNiAqhvHTmS2XTlbUEAKBE5sqrSbDVWo21pvYY96KDxlbSgFNoyELKVCTHwpggHQTmMm5oMtV6svaDhzSWyptwqWkpCwRHxZrwDbTmZmaq6hypwtCFu+XvUcYtMAXnTS31p84UEk5ZqdhOCPrkJZVIMGYTsDBKiALEe4plKKJcZMFvYkgwEk0tKrA30qxNdkMQde7HmufeAYivf8Aye8BOZof7laf8flQ+aI3wzKfhGVpUrMTBBi871MwHDoWSt1MGcoBUVc7gpgW60UPZ3ESf+0obZV3n/cANK7B8PezkOYeIHhWFZpIP9KqPNNaF+Jpq0RcNw0hw5n0lJnKkKJI5SmANJ0NS+FYYofdKzKO7XlCVJKhYXCSQdM1NYbFBzEqbU3BTN8xmxA+GLa1KwmOC8S633cFDbnizagJ3EdedLbCkkv7nYh1hZkrdtuW038/4lo9alcCwuHXiWEJKFKU4keNCgs3FgRI0G9MHCN65bnkbelI4VwhJx7CkOQrvWyEZTNiJ8Wmxoo6aaRp/bLgDakrxCFllaElSlp0UAJ8aRqba/Wsk/8ANroBV3645QNfatp7UrBacbcSci0lJUMxEEaKy+JP+qw61h/G8GylIS20hKQZzIxIdB8wSVadaMUn2LJyS0e4niq3ACtxawf5jb2qqOmZ9aJOLgcgBQ9plStATM+sddKtFKJlyybJ/DGStSl2jS5jbkBBFTMTwlMeGAdok9dJ+5p3hjSgAVAgxETy6c+tS1NTqOdunn6VF5HyF4qiDwNBbdU3IOZM26Eaj1NHHHlLUnMZypCROyRMAdLmh+ECS6FCxgjLItz66ipqNaqpWrLY1SHorq6K6uKlhxPFgie87tU/CFCNB+Ea2VIgCbiYqlv4pSiSskjMYFt/T+3QUQ7Q8QzKyD4U6gfzTZI6ARyHtYfg8OVGYPXpY/PWs0VSNGWVypEzhWEBQpathCjyEXAnc/PpV/7A8UL2DCSYWyQ0oE6wBlPXwwPSs774plKTAi97AqGw5gARyruAcaODxIcSo5CoBxEmFIJE20zDUHUabmq1aIN0zalHrMawRr1H+Kfac3AH386F8Ex6n2A4otGVGO6VmGURBmTf15VMYckwYG2u5qG0V7QhzhmGUSrug2s6rb8Cv9xTEjooEVFd7OFSirMlxJCYzGFZgSQQUi2puOdTlJ2+v60vMQJBI66/3ruZ3H9FdxfZuGMQ2ElPeptIAGYSQSpMJ5bA851oH2d4S606hlxQLaxGRaZTmibJJgixukn8q0drEK3gzy5df8V6W21DceUi/tTWmhemZtw3tM21ju6dCm1IdLaVR3iSZypuo94gGQPiUBuBqJ/HMUpaQ0qQlICFhJCkhSFE62Ukkb3MbUdx3YXCuqU5Cs6l5+8SqTmEfhPhiw0g0P4lw4qLqSot51iwsqxStKkGY0K0E+XKjKkrOjcnRTG+FOrlKVIUFAEwq0gxfcESDBCTYkA0a4f2WaSAXVFw7hNkj8zf/FHG2ggQBb5+p8ufKnTNtNdfodBWWeW3o9GGBJb7GnUM4SO+KcOjLItcmfgQgDMpUQYE+m4viLy04gO4dpTjakpS6glAcSRobHLOUi5UZjXSK52rwvdvFxyHm1kH+ItZWknUBQUFRy+IQdKe4TxNpD4eUp1jvEglJT3ra0kBQPgykT8VkEjbkdUIR46MM8k1LZcMYlXdpdanwjxIUL5QBcA3EQQRz2mg72KKzcxtH4Rptry5+omifDeMp/eQtt1l1p8ZAkKUHEuIQVXTk+HKBJVEWkk2p/FtIJkpRzlCQPkBpprp61CWNRL48rkAHE3G+sfrfbl9KSZ1j9ecTz/Ie5d9hFog62TBINuYM8/81Bx+PabKUKKcy9zHhEewJNut6CKv7GSjMMqkgxbqNYIvO+tQzwrKVKSr4kqGUpGqkwPFAOsan1NEEJi+xsLQTzMn1tSUJBJ315W87xQ5NMPwprZX1GDlVAUOZE0rgGIcPEW0KR/DDiYVlOsp0VpuaKvYNDkhSRI+E2t0O96V2fbSjHYdOYhWYeDY63jT+8VWE0zPmxNK0Xztupf7q6lpRQ6U+BYmxkXJAtab1gXFsO4lKSXmXFSSotvtrPQHKqSdba1u3bni6cNhVvkFQTAhJAMqUE6nzrDONcQQ8UrTmlexjTS5HtpV8bMWRKiE0jOqCCRF6M4BgNpjqfS8xag+Dzd4AkxsTE+ho6tUW52Brsj9GccDw/MdfvnbSkL+Ekg7wIv6TsKjPFSbBVusW97+tQl4k3zKkjkbGJj7FKo2LY6HB3reWYmFECJJkC09Zv0o60Bfmarj+IK8uVsgJWkkxsIqyMp/Srx6K4hcV1NkK2Brq4uCUAnxGSfualYV05CE2M+JXKYiOsaetRHHFJTlBuRfoD9/Km2sRlBAMaHzi0fSppB5UPY1wIlI02FB8xUZpb7xUqb/ANq8C4qqVGeUuTLr2A7Yt4VtbL6VlObMlSbwSIIInSwuL61ovBeLJxJK0JX3cwlasoza3AmYtuBWBpbsSNAJN/l58quXYXirgc7psqCnAlLaUkBJUFRKjB0TN4O9TnD2iuOb6ZrxTqJ/Edet/wA9KbU6RERPI2n5UOe4tlxScP3gWqCHZRlKSkSCFAwZkA+U2okG58QMzvyHSs7VdmiLs8YckmxF7k7npU0K6fOoJcg6eQ/PzpRRn1kff1pQyRIffyAqnyHPlfegD7hcJUoGT7fPb0qRxJXiCJskczv9dRUNLZNoHUnl61HJK9GvBjUVZ4Ei146illROgnf/AD/euW0dvOwpp/CrcTZRQQbHLIJ5KTuImppWzRN0rBnaXgq1d2laFKzOoMgkkgqUY1kahMjQaaRVf7YcJWO7awyXVRmyIyqCgkISEjKrxCCqL9IirZ/4biBCsPiQhX40m6MwscqFA5QSCYHrXmM4g6laDi8CnERIlvS8JJKFpIzQQNQNTyrbBpI8uab2VBa04fFNPlkjIElYAIyhQcRdOshWZMT03vdP3lDiAptYUDEKBlMX0PoBBj6UC7Uv4dTeJyOd2oto/guJWhXhcUogCIJhQAgkW6Gs4wuPdaVLTik7wDY+Y0PK9P8AHzQFm+OXWjV8fiEstFw6D4RMSTYBN9+gte1ZXxjiCnlqJM3v+nkKn9oOPOvJQFkSBomwndRGknS2l6T2P4P37mdf/bQQT1Oyf88q6EFji5MOXI88lCJZ+yPCnu5CnHF+ISltUQE7GTf0mjS21ADWevtaL1MBG9iBEEWjl02Fe3sIB+9jE1ilLk7PSxw4RUQUpRHWeg09af4WlP7xh1r/APTcBzAaba8r1LewxF03HI6iahLTIgiIFrflH05UYugTjyi0XHtVgs6NDI3T09wfWRWOcQb/AIpKiHCDZXdoQR/wCQPYTWjftGfP7m2hbvdFam4XKwFaWKkiRfass4ow4hSU5lKSkeI+LWb63PrWqCZ5M9xonYXQm2pm+mv59abxbQV/UOn30rsIoFGoPQjQm9+tSUJiD5b/AJe9K9Mz0DTw0EAgCw+fMz9KGvYfuiAXAldiDtB51ZWIUSIBiddgB9/nULFtsqkKUSRuE2noSZ5XA+tPCTFcQNjMQvIEuDqDz62tNFW+OoGWU63N77QI/wCXyrzivDsMhAOHcxBiSrvSiNPw5d552vVbXznUfnNaYUwKTj0bVwbH4NWHZKnGwotoJBKQQSkTIJma6sTtyryn4j82HuIo7tSkH8JIPOxMz6zQxxyT9KteIwP766VgFoqIUc50RBknT+Uq9TzswrsU8Vwhbap+EyUz7jTT3FQUorstLHKXRWpo1hOCEAOPJUlsESIudynoY+tSsN2dU0O8ejNnyIQFJJK8syQT8IBSev1kdmg6X1KWpaEoutRCudyDaSb9OdhFdLILjxb2SOzakEOPONp7pNmxE5DMkpBsTECTMSIojwrj7bYdKWlJObMkjL8NvAYAgACfDqTcHWhfaLiAcUcohA0HM6knYmZoE5i8qSne36GpxuReSUQhxHizhxAcYWvvVqkRdWZW15BJtWvcIafThkDEOd47HiMAX5eEAGOdUn9k3B2l58QQVOIVAzJ8KZGoOhUZ9B51oO55aC1Jke6Oxq9sh4LHBxSglJsopUTqFADUeRFG8NH6nkKDYXhCW3lOJccBWcy0ynKTzIyzO2vKjrCABpAoIMugB2nZCFpWkXWDO90xsbTB1tQROKAuUJJPMDT8vv0s3asfw0KykkOAD/dI+pFVNaZm8eQ268qlkVSNnjvlCmPl1oxLQvyUam4QtiChZaURy1EmJIFt9fzoQlN8x+Ea8zNgPOfaCdrKCjObeZsN5jfl9mlVopOKeixrQpIBWAVG5WNCIm5AgfZqpYftNjEYssrAcYU8GwVIAgKUlMpWEwSJNrzEWqwcPxyk/i6QOn39daKtcRSpOlun1jTrI6aVWNGXJGRXuP4Zt5t8hlJWGioHacqoB356Ea1SuN49xOCYQUMBtSTkUgSsjwqyEm48UE9R0itMdwaDJQ4UyCkhUXAtyvzne1A8J2VCsK0xiEMrKEwMsWJNyFATOkneVcxTQlx7EnFS6MZUqTNaL2N4m2WUtISEqT8SZmf6iLSDfnFTML2SYYUrwZwoQQuDlG4FrXGvzp3hfAGcOpSkJ+LneANk8r12XLGSofx/HnCXLQUVF9B97Tf/ADShNv5bAaUlts25fl9/eleuK0i1vv8AWsh6Nis2uvlMXrxZRlJVIgEztv00iaSrxaa6Aa28qC9uOLBrDFtJ8boy+SLyemwnmaaEbaRPLNRg2xrgP7SSmG8U337GbwmE50CbWiFQI69TWt8O4g2+gONKztqEhYNpmIjWfSvl5lca1Y+yva97ALKmzmQr4m1TlJ520V1Felxo8PlbNS/aJw1vKl3InOqxMwTAsLmLD1rOnnFD4bHqOVF8ZxV7E5cQ54gsCMs5BP4RvIuDN5FBsbibWUFAak8+vT9KzS7OYwhKjeLmBM2idfPQVFewIkiCADqTc3tIOmo96lMOqEZUkqAKgJgG4iNJ5R+tRP34qVCiCZMzuaKsVobxKkNphcGQbQdQN+dVpTknpyH5VYXG21E5ilJ0IIJA5R8vagWKYyKjW0gxqDuK0YhGPpx0WyIMf011RAiuq1nWbHxJ3BLcSht3KAjuO7cSvMYypkmxSIUdQbJJ01D9jsAAgOZyQlZZUmSUkGIULwJVBsBoPKheHa/e2lvLX3KAoeJYzSpKSVBoyCScpJHTXWNF7PMtMYcYdCs6Unc3C5zzbQ3BgcxWWas242yl8UxY/eF4deHSopWCkgwcsZrTqcmwUNBTnH3S2EspASjLPhmCCTz0uBIq4v8AZdh5/wDeO9dQ5AFinKqB+IROljeYqrftAwC2wzCZUZTYpOYmDa+ZRnp+lJxTaodTauxXY/sh+/KWStSGUWKgBmUo7DlHO+1EeL/skQghaMSe7nxhYAUBsUkWJmLEVK7GdoTh8OEO4dbZSQFEIIzE2nxfEq0kDQV5j/2hBbhUWJaQCUkqg5tlFOh/Kqp6JSi279BvB4RDbaWmE92hFovfqTurzohhGyBEyRNzt09KoXDv2kIWcrzZRJ/7ibjzUDcW5TV84asKSFJMoMQRNxzvtUJRfsparRLDXpyNKaXlSApUkbxHyFLUaYXY6i9HoTsj9o74Zwj8IDnqhQV+VDOOcHg960LKOYgbTuOh1o68jO2pAjxoUmdpIIvTuHYKWUIWQVJQlKiBYkAAwOVCStDwm4PRn+IE2EgCYvqTqZ+Q6cpNNlFt/v8At/mpfGsP3KiQM7c7TmF+WpHlceVQmH0rTmQoK8oiOv37VGjcppnqXY1FtAOfQ9NuXlUpp8wJMnrYk/4va996jzPOeZO4HTW19fcU42i8wCbf4t1H9r0LC0TS8oXO/wB/W1JZWdZgq0OlvvT0G1Rgi/xKI/Ubch0tp0u6ozykyehj8hQY0Umgi1iQuM4Ebne5000g1GxOG5CQRPh08jy+mumlIaeEmZvHn0/23p5buUgzHkdR+VLZ1ceiGg5eem33P+aVmBt1tH35VLx77WXOtQR/UYA/z06VWuL9qWWpS1/EWN0/AD5722HvTqDfQJZorsLcRxiMM2XHFTyTuTyA/Pasr41j1PLU4vU6DkNgOn96cxmNW8oqWSpXXQdB0oe8fD61sw41HZ53kZufXQyDNcBXiRToTBFaDIg32d4gQhzDqkpPjR4oCV6EnnIn1ANTXLxCVHSRckj8xFCezV8YxmEy4JB3m1WrtJwpzDALQSpIm4EEE7e2h5VDJH8rHS0BcTjVZSmNCTMdbZRta8mgmMCge8VfN6z5fpU5GKJlRAIBjnuNt4naheOxClakET5fKujGmKxtlM5oJzco1H3OtcjDpPxKKTtINxtTTU38jXjquZm9WSFoe/dj/Ka6kfvB517T0HRfeyz4cwbeHsSHDqbTmCgFiD4TISSOcXq1cE4QthSy4v4vEUpHhk2MTJKrayJtbSsl7Pol5MmMvisY+G8TWlYfjywMqwFp18QBH35VmkjVDaLWwJIhQB1gH4R1pteIKipBAzAawJRPInQ2t5VX1cVkqLYQ1miShABJGkySLXpeFxhR1BMmZknmTqTYe1KU432EMbgUrSlFwEkFJGoI01kesVDw/YrAlv8Aird1JMuETbyiB0ipLXE0nVJHzFTEOhUBJBk0ttBcbBHAOyeCxCUOtsLS2hUJUpf/AHUjRShyVrBg1dOHIypKUpCcqiIHnI6aEVDw5yTJGUb/AJedO50kkqSCTf7jpXPZJoIuqgHoKbyb+p6VTm+MNpcxHePJbT3mVsEhJIyi4APikm1qs+Ee8KZVsKDOrRNbNTM9gaHB7SNNqkoVqDpXAaB/FcPmJgRbWOn6TVC4vwKCVo/hKOi0Gx/1AWO+taA7iMrmRV8yZQfLUHrcUKxbEDxHw63EkHn1+tQbcWaYU1TM9dx2KZs4hC0gTmEJtA+4jXSlM9rEfiaUnXQg+e4MyNo86J8QamYsIi4gfODvzO9VTF8FOyTPM6E66ba7VWLjLsaSnHpliT2owxF1L1P4D5xPWRf9KaV2uY/rJj+WJPLWwFrVTVtqBIIgz1+VNqSrmaZYosR55ltf7YRJbZOmq1DXnYUPxnarELjxJR/pT+ZmgakcyfevQkTpemUIoSWSb9i8ViVOEZ1qVfcmmjfe1c+vTzpSIIqhFiHCADyFQ1qECpOJWCk8qiJNPESR6UxSqUw0VkJESTA296SBfemJ0H+w+CLmMQdm5cV5Cw+ZFajicP3qS0YKVyCd9B8/WhnYvs+rCMZ1iHXYUQfwpgwnzEyfOrKnDyIOv386jN2y8FSMS41w9LDjie8QVoWUqQmRlGszMekTQFS7zM/Otg7W4cvtpUHChUKUiIEJtAPUzMiLwPOkHAvFDilurWRkGYmYKiYEKmbJVTweico7K4y4kAyBcWN7GUmfYGluISUqVNkZEgQNVZjz5IUfTa0zvG3KiykyCB4AJOU/ywee9Fuz3ZN3HoUWUpQluyyNSv8AiRY3IAyjW2Y6xT2K0VGuo8OzSv50+1dXc0P8TBOCxC2lBaFFKhuDGtjcdKuvCMeVNp75oEmTKPAq95P4TqdUk1S3kZbR50e4VjgrKidEx7CkY0Hui0obSf8AtuDolcIV7/AfcHpXLUpBhQIPJQi3SdfMUIK6kYfHKQCAbHYwpPXwkRSUXsJt4qpLeIuCDcb7j1oQ3i2lapKOqZUmeqVGfZXpUlDKjdshwf0STH+gwq3kR1ocQ2H08eNgrxD/AIn3FFGONNKB/ATby8qo6HeY/UelPNv0rQKQda4bDoyBWQXKw+cpvaUZbkWHIge51K+vrVLTiiLjXoamYXjKgb38/wC1Bpgqi3TBgf5FOd/OsUDw3HEnUQff6VPbxiVgQoEAfc0KOoId+JvoOehGuu1QnkqOYAhaIPgNlAEbbEa6Rbc0xnlxJzqCbgptlO4mRIIvoR1p3EEEFI1+nWRceYNK0FaYDxuLbbJSW1JM7iSRIGgvGuvWCaEYzGNLuFJibgbfl/npVldYWRZdriFpnUEGFCCLc5oRi+ECB/ATYzDRyxr/ADKEj/bEzpJoKKK/KyocRZTMTfbpQhQhV/rVrc4EgqJ7vFC5sAgj0IRM/LpUFfZxRnKhwG0ZmifSY+oO9WjRGbbdgCUyOfnXjrsXAP0HzojiuE4lH/8Andjmlsm3XKDE0LUysfgUD1SZ+YqiSJSkIKJImBNeuARG3Klowjh0Qv0Sf0qbh+z+JV8OGe8y2pI91ACmpCcmDmMwBUklJEQRtfntvU7imCY7lp5t4FxyQ6zEFChPiTaMio02J9juC7EYpQyqQlvMRdSgYAmZCZI1FWfhX7N2EwXnFunknwJHsST7+lc5JC0zK2mDmATdRskC5JNhAFzWmdm+AYMYoLKMiwEhDJClALAGZeYiCZ2BhJv5WrgXZfDYU5m0eP8AnUcyvIE6DyjrRta+vzoOdqg0RXW95nl7eVMYs5ULNoSlRI5wJ3gV7xdxQLYSMwzAqEgKVFwEEqA11vp0qrYztA+v94Q4ypvwrbQmPEomPEoTpBgFMyZjUCp0PZExiCjDtJUrMpLKATMiTMweXwx5ioGO7oYBNj3q3v5jEIGscocjqTUjj2OW5PdMuKJUAABmiABBKSo2Nr/LSq5iEOBQ7xpaCNlCL9JNNFBslNtDKPCDBm4B22ruGcRWw9nbUUnKRIJGoIvGsTIHMDlTiFeEWO94n6E1BbUMxP1t9aZBdMIpnmn3/tXlcCn+n3rqSi/Nfoo72vpRLgAkrMXER8/0rq6n9GNfyDCjXk15XUC4o0oH6iurqIWGuDOF50NunOmPxXUPJXxAdAYplWqhyUQPKa6uqbChBN6Ug3rq6uRzHCbA07hXCSJP6+9dXUrD6C3Cn1KUoKMgaTr7670RZRcHMrQi6lEexMV1dSgJTQlQGxN6Uv6i53966uoBHG2wEptrE+9JbZTMZR7da6uogH/5rCx5UsrPM6V1dQF9jzbhtc+9RMe8oKRB1WEnyINdXUUBla/aDiVNNsrQcqkuEg22SdjY+Ro/2Sxi3sM2txWZRmTAG/ICK6up/QjCyjeNqTNzXV1A4FcUUZJ3byqR0JS6D8gNaqWIQEv2SnxBMyAr/wBUgRmmABsIrq6qROIq8KhpALaQgkAkpsZ86hDjuJQYTiHYGgKipOh/CqR8q9rq5HFv7NkYlSA+htc6nu0A+ikpBHoaX2u7P4dm7TeUz/Mo7HYqiurqZA9lSDY5Curq6lHP/9k=">
            <a:hlinkClick r:id="rId3"/>
          </p:cNvPr>
          <p:cNvSpPr>
            <a:spLocks noChangeAspect="1" noChangeArrowheads="1"/>
          </p:cNvSpPr>
          <p:nvPr/>
        </p:nvSpPr>
        <p:spPr bwMode="auto">
          <a:xfrm>
            <a:off x="0" y="-1379538"/>
            <a:ext cx="3810000" cy="2886076"/>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1028" name="Picture 4" descr="https://encrypted-tbn2.gstatic.com/images?q=tbn:ANd9GcRhaSGiAxl4-OX9aMWXDod8DSRArZ0_KRpQzEh1MN_2iliYrO-c">
            <a:hlinkClick r:id="rId4"/>
          </p:cNvPr>
          <p:cNvPicPr>
            <a:picLocks noChangeAspect="1" noChangeArrowheads="1"/>
          </p:cNvPicPr>
          <p:nvPr/>
        </p:nvPicPr>
        <p:blipFill>
          <a:blip r:embed="rId5" cstate="print"/>
          <a:srcRect/>
          <a:stretch>
            <a:fillRect/>
          </a:stretch>
        </p:blipFill>
        <p:spPr bwMode="auto">
          <a:xfrm>
            <a:off x="4357686" y="2285992"/>
            <a:ext cx="4071966" cy="3077650"/>
          </a:xfrm>
          <a:prstGeom prst="rect">
            <a:avLst/>
          </a:prstGeom>
          <a:noFill/>
        </p:spPr>
      </p:pic>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HISTORIA</a:t>
            </a:r>
            <a:endParaRPr lang="es-ES" dirty="0"/>
          </a:p>
        </p:txBody>
      </p:sp>
      <p:sp>
        <p:nvSpPr>
          <p:cNvPr id="3" name="2 Marcador de contenido"/>
          <p:cNvSpPr>
            <a:spLocks noGrp="1"/>
          </p:cNvSpPr>
          <p:nvPr>
            <p:ph idx="1"/>
          </p:nvPr>
        </p:nvSpPr>
        <p:spPr/>
        <p:txBody>
          <a:bodyPr>
            <a:normAutofit/>
          </a:bodyPr>
          <a:lstStyle/>
          <a:p>
            <a:r>
              <a:rPr lang="es-ES" sz="1800" u="sng" dirty="0" smtClean="0">
                <a:solidFill>
                  <a:srgbClr val="00B0F0"/>
                </a:solidFill>
              </a:rPr>
              <a:t>La Iglesia de San Marcos de </a:t>
            </a:r>
            <a:r>
              <a:rPr lang="es-ES" sz="1800" u="sng" dirty="0" smtClean="0">
                <a:solidFill>
                  <a:srgbClr val="00B0F0"/>
                </a:solidFill>
                <a:hlinkClick r:id="rId2" tooltip="Salamanca"/>
              </a:rPr>
              <a:t>Salamanca</a:t>
            </a:r>
            <a:r>
              <a:rPr lang="es-ES" sz="1800" u="sng" dirty="0" smtClean="0">
                <a:solidFill>
                  <a:srgbClr val="00B0F0"/>
                </a:solidFill>
              </a:rPr>
              <a:t> es un edificio de </a:t>
            </a:r>
            <a:r>
              <a:rPr lang="es-ES" sz="1800" u="sng" dirty="0" smtClean="0">
                <a:solidFill>
                  <a:srgbClr val="00B0F0"/>
                </a:solidFill>
                <a:hlinkClick r:id="rId3" tooltip="Arte románico en Castilla y León"/>
              </a:rPr>
              <a:t>estilo románico</a:t>
            </a:r>
            <a:r>
              <a:rPr lang="es-ES" sz="1800" u="sng" dirty="0" smtClean="0">
                <a:solidFill>
                  <a:srgbClr val="00B0F0"/>
                </a:solidFill>
              </a:rPr>
              <a:t> que se encuentra en la zona de la </a:t>
            </a:r>
            <a:r>
              <a:rPr lang="es-ES" sz="1800" u="sng" dirty="0" smtClean="0">
                <a:solidFill>
                  <a:srgbClr val="00B0F0"/>
                </a:solidFill>
                <a:hlinkClick r:id="rId4" tooltip="Muralla de Salamanca"/>
              </a:rPr>
              <a:t>antigua muralla</a:t>
            </a:r>
            <a:r>
              <a:rPr lang="es-ES" sz="1800" u="sng" dirty="0" smtClean="0">
                <a:solidFill>
                  <a:srgbClr val="00B0F0"/>
                </a:solidFill>
              </a:rPr>
              <a:t> de la ciudad en la Puerta de Zamora. Fue construida a fines del siglo XI o inicios del XII y estaba destinada a ser una parroquia. Es singular por su planta redonda y por su pequeño tamaño (alrededor de 22 metros de diámetro). El edificio fue la sede de la </a:t>
            </a:r>
            <a:r>
              <a:rPr lang="es-ES" sz="1800" u="sng" dirty="0" smtClean="0">
                <a:solidFill>
                  <a:srgbClr val="00B0F0"/>
                </a:solidFill>
                <a:hlinkClick r:id="rId5" tooltip="Real Clerecía de San Marcos"/>
              </a:rPr>
              <a:t>Real Clerecía de San Marcos</a:t>
            </a:r>
            <a:r>
              <a:rPr lang="es-ES" sz="1800" u="sng" dirty="0" smtClean="0">
                <a:solidFill>
                  <a:srgbClr val="00B0F0"/>
                </a:solidFill>
              </a:rPr>
              <a:t>.</a:t>
            </a:r>
          </a:p>
          <a:p>
            <a:endParaRPr lang="es-ES" sz="1800" u="sng" dirty="0">
              <a:solidFill>
                <a:srgbClr val="00B0F0"/>
              </a:solidFill>
            </a:endParaRPr>
          </a:p>
        </p:txBody>
      </p:sp>
      <p:pic>
        <p:nvPicPr>
          <p:cNvPr id="8" name="7 Imagen" descr="DSC_3425[1].JPG"/>
          <p:cNvPicPr>
            <a:picLocks noChangeAspect="1"/>
          </p:cNvPicPr>
          <p:nvPr/>
        </p:nvPicPr>
        <p:blipFill>
          <a:blip r:embed="rId6" cstate="print"/>
          <a:stretch>
            <a:fillRect/>
          </a:stretch>
        </p:blipFill>
        <p:spPr>
          <a:xfrm>
            <a:off x="1000100" y="4214818"/>
            <a:ext cx="3357554" cy="2239069"/>
          </a:xfrm>
          <a:prstGeom prst="rect">
            <a:avLst/>
          </a:prstGeom>
        </p:spPr>
      </p:pic>
      <p:pic>
        <p:nvPicPr>
          <p:cNvPr id="9" name="8 Imagen" descr="g-sanmarcos[1].jpg"/>
          <p:cNvPicPr>
            <a:picLocks noChangeAspect="1"/>
          </p:cNvPicPr>
          <p:nvPr/>
        </p:nvPicPr>
        <p:blipFill>
          <a:blip r:embed="rId7" cstate="print"/>
          <a:stretch>
            <a:fillRect/>
          </a:stretch>
        </p:blipFill>
        <p:spPr>
          <a:xfrm>
            <a:off x="4714876" y="4214818"/>
            <a:ext cx="2581060" cy="2257416"/>
          </a:xfrm>
          <a:prstGeom prst="rect">
            <a:avLst/>
          </a:prstGeom>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CARACTERÍSTICAS</a:t>
            </a:r>
            <a:endParaRPr lang="es-ES" dirty="0"/>
          </a:p>
        </p:txBody>
      </p:sp>
      <p:sp>
        <p:nvSpPr>
          <p:cNvPr id="3" name="2 Marcador de contenido"/>
          <p:cNvSpPr>
            <a:spLocks noGrp="1"/>
          </p:cNvSpPr>
          <p:nvPr>
            <p:ph idx="1"/>
          </p:nvPr>
        </p:nvSpPr>
        <p:spPr/>
        <p:txBody>
          <a:bodyPr>
            <a:normAutofit/>
          </a:bodyPr>
          <a:lstStyle/>
          <a:p>
            <a:r>
              <a:rPr lang="es-ES" sz="2000" u="sng" dirty="0" smtClean="0">
                <a:solidFill>
                  <a:srgbClr val="00B0F0"/>
                </a:solidFill>
              </a:rPr>
              <a:t>A pesar de ser circular en el exterior, el interior de la iglesia no presenta la típica planta centralizada de las iglesias circulares, sino que se encuentra dividida en tres naves rematadas en tres ábsides, a modo de planta basilical.</a:t>
            </a:r>
          </a:p>
          <a:p>
            <a:endParaRPr lang="es-ES" sz="2000" u="sng" dirty="0">
              <a:solidFill>
                <a:srgbClr val="00B0F0"/>
              </a:solidFill>
            </a:endParaRPr>
          </a:p>
        </p:txBody>
      </p:sp>
      <p:pic>
        <p:nvPicPr>
          <p:cNvPr id="1026" name="Picture 2" descr="http://www.castillodeloarre.org/Salamanca/SanMarcos%20G08.jpg"/>
          <p:cNvPicPr>
            <a:picLocks noChangeAspect="1" noChangeArrowheads="1"/>
          </p:cNvPicPr>
          <p:nvPr/>
        </p:nvPicPr>
        <p:blipFill>
          <a:blip r:embed="rId2" cstate="print"/>
          <a:srcRect/>
          <a:stretch>
            <a:fillRect/>
          </a:stretch>
        </p:blipFill>
        <p:spPr bwMode="auto">
          <a:xfrm>
            <a:off x="2428860" y="3429000"/>
            <a:ext cx="4071966" cy="3053975"/>
          </a:xfrm>
          <a:prstGeom prst="rect">
            <a:avLst/>
          </a:prstGeom>
          <a:noFill/>
        </p:spPr>
      </p:pic>
    </p:spTree>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518300"/>
          </a:xfrm>
        </p:spPr>
        <p:txBody>
          <a:bodyPr>
            <a:normAutofit fontScale="90000"/>
          </a:bodyPr>
          <a:lstStyle/>
          <a:p>
            <a:endParaRPr lang="es-ES" dirty="0"/>
          </a:p>
        </p:txBody>
      </p:sp>
      <p:sp>
        <p:nvSpPr>
          <p:cNvPr id="3" name="2 Marcador de contenido"/>
          <p:cNvSpPr>
            <a:spLocks noGrp="1"/>
          </p:cNvSpPr>
          <p:nvPr>
            <p:ph idx="1"/>
          </p:nvPr>
        </p:nvSpPr>
        <p:spPr>
          <a:xfrm>
            <a:off x="457200" y="285728"/>
            <a:ext cx="8229600" cy="6169080"/>
          </a:xfrm>
        </p:spPr>
        <p:txBody>
          <a:bodyPr>
            <a:noAutofit/>
          </a:bodyPr>
          <a:lstStyle/>
          <a:p>
            <a:r>
              <a:rPr lang="es-ES" sz="2400" u="sng" dirty="0" smtClean="0">
                <a:solidFill>
                  <a:srgbClr val="00B0F0"/>
                </a:solidFill>
              </a:rPr>
              <a:t>Existen datos del año 1200 por los que el rey </a:t>
            </a:r>
            <a:r>
              <a:rPr lang="es-ES" sz="2400" u="sng" dirty="0" smtClean="0">
                <a:solidFill>
                  <a:srgbClr val="00B0F0"/>
                </a:solidFill>
                <a:hlinkClick r:id="rId2" tooltip="Alfonso IX"/>
              </a:rPr>
              <a:t>Alfonso IX</a:t>
            </a:r>
            <a:r>
              <a:rPr lang="es-ES" sz="2400" u="sng" dirty="0" smtClean="0">
                <a:solidFill>
                  <a:srgbClr val="00B0F0"/>
                </a:solidFill>
              </a:rPr>
              <a:t> habría entregado esta parroquia a la asociación del clero, que se llamó </a:t>
            </a:r>
            <a:r>
              <a:rPr lang="es-ES" sz="2400" u="sng" dirty="0" smtClean="0">
                <a:solidFill>
                  <a:srgbClr val="00B0F0"/>
                </a:solidFill>
                <a:hlinkClick r:id="rId3" tooltip="Real Clerecía de San Marcos"/>
              </a:rPr>
              <a:t>clerecía de San Marcos</a:t>
            </a:r>
            <a:r>
              <a:rPr lang="es-ES" sz="2400" u="sng" dirty="0" smtClean="0">
                <a:solidFill>
                  <a:srgbClr val="00B0F0"/>
                </a:solidFill>
              </a:rPr>
              <a:t>. De ahí que funcionara como </a:t>
            </a:r>
            <a:r>
              <a:rPr lang="es-ES" sz="2400" i="1" u="sng" dirty="0" smtClean="0">
                <a:solidFill>
                  <a:srgbClr val="00B0F0"/>
                </a:solidFill>
              </a:rPr>
              <a:t>clerecía</a:t>
            </a:r>
            <a:r>
              <a:rPr lang="es-ES" sz="2400" u="sng" dirty="0" smtClean="0">
                <a:solidFill>
                  <a:srgbClr val="00B0F0"/>
                </a:solidFill>
              </a:rPr>
              <a:t> hasta la expulsión de los jesuitas (</a:t>
            </a:r>
            <a:r>
              <a:rPr lang="es-ES" sz="2400" u="sng" dirty="0" smtClean="0">
                <a:solidFill>
                  <a:srgbClr val="00B0F0"/>
                </a:solidFill>
                <a:hlinkClick r:id="rId4" tooltip="1769"/>
              </a:rPr>
              <a:t>1769</a:t>
            </a:r>
            <a:r>
              <a:rPr lang="es-ES" sz="2400" u="sng" dirty="0" smtClean="0">
                <a:solidFill>
                  <a:srgbClr val="00B0F0"/>
                </a:solidFill>
              </a:rPr>
              <a:t>) en que tal denominación pasó al </a:t>
            </a:r>
            <a:r>
              <a:rPr lang="es-ES" sz="2400" u="sng" dirty="0" smtClean="0">
                <a:solidFill>
                  <a:srgbClr val="00B0F0"/>
                </a:solidFill>
                <a:hlinkClick r:id="rId5" tooltip="La Clerecía (Salamanca)"/>
              </a:rPr>
              <a:t>Colegio del Espíritu Santo</a:t>
            </a:r>
            <a:r>
              <a:rPr lang="es-ES" sz="2400" u="sng" dirty="0" smtClean="0">
                <a:solidFill>
                  <a:srgbClr val="00B0F0"/>
                </a:solidFill>
              </a:rPr>
              <a:t> de los jesuitas que fue en adelante usada por el clero diocesano.</a:t>
            </a:r>
          </a:p>
        </p:txBody>
      </p:sp>
      <p:pic>
        <p:nvPicPr>
          <p:cNvPr id="4098" name="Picture 2" descr="http://static.panoramio.com/photos/large/37886214.jpg"/>
          <p:cNvPicPr>
            <a:picLocks noChangeAspect="1" noChangeArrowheads="1"/>
          </p:cNvPicPr>
          <p:nvPr/>
        </p:nvPicPr>
        <p:blipFill>
          <a:blip r:embed="rId6"/>
          <a:srcRect/>
          <a:stretch>
            <a:fillRect/>
          </a:stretch>
        </p:blipFill>
        <p:spPr bwMode="auto">
          <a:xfrm>
            <a:off x="2952738" y="3643314"/>
            <a:ext cx="3762401" cy="2821801"/>
          </a:xfrm>
          <a:prstGeom prst="rect">
            <a:avLst/>
          </a:prstGeom>
          <a:noFill/>
        </p:spPr>
      </p:pic>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357158" y="357166"/>
            <a:ext cx="8329642" cy="6097642"/>
          </a:xfrm>
        </p:spPr>
        <p:txBody>
          <a:bodyPr/>
          <a:lstStyle/>
          <a:p>
            <a:r>
              <a:rPr lang="es-ES" sz="3200" u="sng" dirty="0" smtClean="0">
                <a:solidFill>
                  <a:srgbClr val="00B0F0"/>
                </a:solidFill>
              </a:rPr>
              <a:t>Tras diversos añadidos y trabajos realizados a lo largo de los siglos, en 1967 fue sometida a una restauración que le devolvió su aspecto más puramente románico.</a:t>
            </a:r>
          </a:p>
          <a:p>
            <a:r>
              <a:rPr lang="es-ES" sz="3200" u="sng" dirty="0" smtClean="0">
                <a:solidFill>
                  <a:srgbClr val="00B0F0"/>
                </a:solidFill>
              </a:rPr>
              <a:t>En el interior cuenta con tres </a:t>
            </a:r>
            <a:r>
              <a:rPr lang="es-ES" sz="3200" u="sng" dirty="0" smtClean="0">
                <a:solidFill>
                  <a:srgbClr val="00B0F0"/>
                </a:solidFill>
                <a:hlinkClick r:id="rId2" tooltip="Ábside"/>
              </a:rPr>
              <a:t>ábsides</a:t>
            </a:r>
            <a:r>
              <a:rPr lang="es-ES" sz="3200" u="sng" dirty="0" smtClean="0">
                <a:solidFill>
                  <a:srgbClr val="00B0F0"/>
                </a:solidFill>
              </a:rPr>
              <a:t> y al parecer estuvo decorado con pinturas que no se redescubrieron hasta el siglo XX.</a:t>
            </a:r>
          </a:p>
          <a:p>
            <a:endParaRPr lang="es-ES" sz="3200" u="sng" dirty="0" smtClean="0">
              <a:solidFill>
                <a:srgbClr val="00B0F0"/>
              </a:solidFill>
            </a:endParaRPr>
          </a:p>
          <a:p>
            <a:endParaRPr lang="es-ES" dirty="0"/>
          </a:p>
        </p:txBody>
      </p:sp>
      <p:pic>
        <p:nvPicPr>
          <p:cNvPr id="4" name="3 Imagen" descr="image0061-300x225[1].jpg"/>
          <p:cNvPicPr>
            <a:picLocks noChangeAspect="1"/>
          </p:cNvPicPr>
          <p:nvPr/>
        </p:nvPicPr>
        <p:blipFill>
          <a:blip r:embed="rId3"/>
          <a:stretch>
            <a:fillRect/>
          </a:stretch>
        </p:blipFill>
        <p:spPr>
          <a:xfrm>
            <a:off x="3000364" y="4929198"/>
            <a:ext cx="2357454" cy="1768090"/>
          </a:xfrm>
          <a:prstGeom prst="rect">
            <a:avLst/>
          </a:prstGeom>
        </p:spPr>
      </p:pic>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BIBLIOGRAFÍA</a:t>
            </a:r>
            <a:endParaRPr lang="es-ES" dirty="0"/>
          </a:p>
        </p:txBody>
      </p:sp>
      <p:sp>
        <p:nvSpPr>
          <p:cNvPr id="3" name="2 Marcador de contenido"/>
          <p:cNvSpPr>
            <a:spLocks noGrp="1"/>
          </p:cNvSpPr>
          <p:nvPr>
            <p:ph idx="1"/>
          </p:nvPr>
        </p:nvSpPr>
        <p:spPr/>
        <p:txBody>
          <a:bodyPr/>
          <a:lstStyle/>
          <a:p>
            <a:r>
              <a:rPr lang="es-ES" dirty="0" smtClean="0">
                <a:solidFill>
                  <a:srgbClr val="00B0F0"/>
                </a:solidFill>
              </a:rPr>
              <a:t>Francisco de </a:t>
            </a:r>
            <a:r>
              <a:rPr lang="es-ES" dirty="0" err="1" smtClean="0">
                <a:solidFill>
                  <a:srgbClr val="00B0F0"/>
                </a:solidFill>
              </a:rPr>
              <a:t>Bizagorena</a:t>
            </a:r>
            <a:r>
              <a:rPr lang="es-ES" dirty="0" smtClean="0">
                <a:solidFill>
                  <a:srgbClr val="00B0F0"/>
                </a:solidFill>
              </a:rPr>
              <a:t> (Salamanca)</a:t>
            </a:r>
          </a:p>
          <a:p>
            <a:endParaRPr lang="es-ES" dirty="0">
              <a:solidFill>
                <a:srgbClr val="00B0F0"/>
              </a:solidFill>
            </a:endParaRPr>
          </a:p>
        </p:txBody>
      </p:sp>
      <p:pic>
        <p:nvPicPr>
          <p:cNvPr id="4" name="3 Imagen" descr="220px-Iglesia_de_San_Marcos_de_Salamanca[1].jpg"/>
          <p:cNvPicPr>
            <a:picLocks noChangeAspect="1"/>
          </p:cNvPicPr>
          <p:nvPr/>
        </p:nvPicPr>
        <p:blipFill>
          <a:blip r:embed="rId2" cstate="print"/>
          <a:stretch>
            <a:fillRect/>
          </a:stretch>
        </p:blipFill>
        <p:spPr>
          <a:xfrm>
            <a:off x="2714612" y="2834766"/>
            <a:ext cx="3643338" cy="3146519"/>
          </a:xfrm>
          <a:prstGeom prst="rect">
            <a:avLst/>
          </a:prstGeom>
        </p:spPr>
      </p:pic>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67494"/>
            <a:ext cx="8686800" cy="3804448"/>
          </a:xfrm>
        </p:spPr>
        <p:txBody>
          <a:bodyPr/>
          <a:lstStyle/>
          <a:p>
            <a:r>
              <a:rPr lang="es-ES" dirty="0" smtClean="0"/>
              <a:t>FIN</a:t>
            </a:r>
            <a:endParaRPr lang="es-ES" dirty="0"/>
          </a:p>
        </p:txBody>
      </p:sp>
      <p:sp>
        <p:nvSpPr>
          <p:cNvPr id="3" name="2 Marcador de contenido"/>
          <p:cNvSpPr>
            <a:spLocks noGrp="1"/>
          </p:cNvSpPr>
          <p:nvPr>
            <p:ph idx="1"/>
          </p:nvPr>
        </p:nvSpPr>
        <p:spPr/>
        <p:txBody>
          <a:bodyPr/>
          <a:lstStyle/>
          <a:p>
            <a:endParaRPr lang="es-ES" dirty="0"/>
          </a:p>
        </p:txBody>
      </p:sp>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Personalizado 3">
      <a:dk1>
        <a:sysClr val="windowText" lastClr="000000"/>
      </a:dk1>
      <a:lt1>
        <a:srgbClr val="BFBFBF"/>
      </a:lt1>
      <a:dk2>
        <a:srgbClr val="D8D8D8"/>
      </a:dk2>
      <a:lt2>
        <a:srgbClr val="FFAFD1"/>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35</TotalTime>
  <Words>261</Words>
  <Application>Microsoft Office PowerPoint</Application>
  <PresentationFormat>Presentación en pantalla (4:3)</PresentationFormat>
  <Paragraphs>13</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Brío</vt:lpstr>
      <vt:lpstr>SAN MARCOS</vt:lpstr>
      <vt:lpstr>SITUACIÓN</vt:lpstr>
      <vt:lpstr>HISTORIA</vt:lpstr>
      <vt:lpstr>CARACTERÍSTICAS</vt:lpstr>
      <vt:lpstr>Diapositiva 5</vt:lpstr>
      <vt:lpstr>Diapositiva 6</vt:lpstr>
      <vt:lpstr>BIBLIOGRAFÍA</vt:lpstr>
      <vt:lpstr>FIN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SAN MARCOS</dc:title>
  <dc:creator>EQUIPO</dc:creator>
  <cp:lastModifiedBy>LUCIA DE MEDRANO</cp:lastModifiedBy>
  <cp:revision>6</cp:revision>
  <dcterms:created xsi:type="dcterms:W3CDTF">2013-12-11T19:55:29Z</dcterms:created>
  <dcterms:modified xsi:type="dcterms:W3CDTF">2013-12-16T09:56:35Z</dcterms:modified>
</cp:coreProperties>
</file>