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03EF1-F206-465E-AE2F-04105E60A659}" type="datetimeFigureOut">
              <a:rPr lang="es-ES" smtClean="0"/>
              <a:t>16/12/2013</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55B392-AABF-478A-97EE-45D5E8BC8BF0}" type="slidenum">
              <a:rPr lang="es-ES" smtClean="0"/>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E255B392-AABF-478A-97EE-45D5E8BC8BF0}" type="slidenum">
              <a:rPr lang="es-ES" smtClean="0"/>
              <a:t>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789DE5DD-576F-44B2-B42F-53964F3B2877}" type="datetimeFigureOut">
              <a:rPr lang="es-ES" smtClean="0"/>
              <a:t>16/12/2013</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a:lstStyle/>
          <a:p>
            <a:fld id="{607B070C-6EFC-4C59-AC37-31BFBEB2ACAE}" type="slidenum">
              <a:rPr lang="es-ES" smtClean="0"/>
              <a:t>‹Nº›</a:t>
            </a:fld>
            <a:endParaRPr lang="es-ES"/>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89DE5DD-576F-44B2-B42F-53964F3B2877}" type="datetimeFigureOut">
              <a:rPr lang="es-ES" smtClean="0"/>
              <a:t>16/12/2013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07B070C-6EFC-4C59-AC37-31BFBEB2ACAE}"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89DE5DD-576F-44B2-B42F-53964F3B2877}" type="datetimeFigureOut">
              <a:rPr lang="es-ES" smtClean="0"/>
              <a:t>16/12/2013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07B070C-6EFC-4C59-AC37-31BFBEB2ACAE}"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89DE5DD-576F-44B2-B42F-53964F3B2877}" type="datetimeFigureOut">
              <a:rPr lang="es-ES" smtClean="0"/>
              <a:t>16/12/2013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07B070C-6EFC-4C59-AC37-31BFBEB2ACAE}"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89DE5DD-576F-44B2-B42F-53964F3B2877}" type="datetimeFigureOut">
              <a:rPr lang="es-ES" smtClean="0"/>
              <a:t>16/12/2013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7924800" y="6416675"/>
            <a:ext cx="762000" cy="365125"/>
          </a:xfrm>
        </p:spPr>
        <p:txBody>
          <a:bodyPr/>
          <a:lstStyle/>
          <a:p>
            <a:fld id="{607B070C-6EFC-4C59-AC37-31BFBEB2ACAE}"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89DE5DD-576F-44B2-B42F-53964F3B2877}" type="datetimeFigureOut">
              <a:rPr lang="es-ES" smtClean="0"/>
              <a:t>16/12/2013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07B070C-6EFC-4C59-AC37-31BFBEB2ACAE}"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789DE5DD-576F-44B2-B42F-53964F3B2877}" type="datetimeFigureOut">
              <a:rPr lang="es-ES" smtClean="0"/>
              <a:t>16/12/2013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607B070C-6EFC-4C59-AC37-31BFBEB2ACAE}"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89DE5DD-576F-44B2-B42F-53964F3B2877}" type="datetimeFigureOut">
              <a:rPr lang="es-ES" smtClean="0"/>
              <a:t>16/12/2013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07B070C-6EFC-4C59-AC37-31BFBEB2ACAE}"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89DE5DD-576F-44B2-B42F-53964F3B2877}" type="datetimeFigureOut">
              <a:rPr lang="es-ES" smtClean="0"/>
              <a:t>16/12/2013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07B070C-6EFC-4C59-AC37-31BFBEB2ACAE}"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89DE5DD-576F-44B2-B42F-53964F3B2877}" type="datetimeFigureOut">
              <a:rPr lang="es-ES" smtClean="0"/>
              <a:t>16/12/2013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07B070C-6EFC-4C59-AC37-31BFBEB2ACAE}"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89DE5DD-576F-44B2-B42F-53964F3B2877}" type="datetimeFigureOut">
              <a:rPr lang="es-ES" smtClean="0"/>
              <a:t>16/12/2013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07B070C-6EFC-4C59-AC37-31BFBEB2ACAE}"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89DE5DD-576F-44B2-B42F-53964F3B2877}" type="datetimeFigureOut">
              <a:rPr lang="es-ES" smtClean="0"/>
              <a:t>16/12/2013</a:t>
            </a:fld>
            <a:endParaRPr lang="es-ES"/>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s-ES"/>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07B070C-6EFC-4C59-AC37-31BFBEB2ACAE}"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0"/>
            <a:ext cx="8229600" cy="1214446"/>
          </a:xfrm>
        </p:spPr>
        <p:txBody>
          <a:bodyPr/>
          <a:lstStyle/>
          <a:p>
            <a:r>
              <a:rPr lang="es-ES" dirty="0" smtClean="0">
                <a:solidFill>
                  <a:srgbClr val="FFC000"/>
                </a:solidFill>
              </a:rPr>
              <a:t>Plaza mayor</a:t>
            </a:r>
            <a:endParaRPr lang="es-ES" dirty="0">
              <a:solidFill>
                <a:srgbClr val="FFC000"/>
              </a:solidFill>
            </a:endParaRPr>
          </a:p>
        </p:txBody>
      </p:sp>
      <p:pic>
        <p:nvPicPr>
          <p:cNvPr id="25602" name="Picture 2" descr="http://www.xn--espaaescultura-tnb.es/export/sites/cultura/multimedia/galerias/monumentos/plaza_mayor_salamanca_t3700451.jpg_1306973099.jpg"/>
          <p:cNvPicPr>
            <a:picLocks noChangeAspect="1" noChangeArrowheads="1"/>
          </p:cNvPicPr>
          <p:nvPr/>
        </p:nvPicPr>
        <p:blipFill>
          <a:blip r:embed="rId3"/>
          <a:srcRect/>
          <a:stretch>
            <a:fillRect/>
          </a:stretch>
        </p:blipFill>
        <p:spPr bwMode="auto">
          <a:xfrm>
            <a:off x="1428728" y="2071678"/>
            <a:ext cx="6286500" cy="347662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422030" y="285728"/>
            <a:ext cx="8229600" cy="1357322"/>
          </a:xfrm>
        </p:spPr>
        <p:txBody>
          <a:bodyPr/>
          <a:lstStyle/>
          <a:p>
            <a:r>
              <a:rPr lang="es-ES" dirty="0" smtClean="0">
                <a:solidFill>
                  <a:srgbClr val="FFC000"/>
                </a:solidFill>
              </a:rPr>
              <a:t>INTRODUCCIÓN</a:t>
            </a:r>
            <a:endParaRPr lang="es-ES" dirty="0">
              <a:solidFill>
                <a:srgbClr val="FFC000"/>
              </a:solidFill>
            </a:endParaRPr>
          </a:p>
        </p:txBody>
      </p:sp>
      <p:sp>
        <p:nvSpPr>
          <p:cNvPr id="3" name="2 Subtítulo"/>
          <p:cNvSpPr>
            <a:spLocks noGrp="1"/>
          </p:cNvSpPr>
          <p:nvPr>
            <p:ph type="subTitle" idx="1"/>
          </p:nvPr>
        </p:nvSpPr>
        <p:spPr>
          <a:xfrm>
            <a:off x="857224" y="2357430"/>
            <a:ext cx="6915176" cy="3429024"/>
          </a:xfrm>
        </p:spPr>
        <p:txBody>
          <a:bodyPr>
            <a:normAutofit/>
          </a:bodyPr>
          <a:lstStyle/>
          <a:p>
            <a:r>
              <a:rPr lang="es-ES" dirty="0" smtClean="0">
                <a:solidFill>
                  <a:srgbClr val="FFC000"/>
                </a:solidFill>
              </a:rPr>
              <a:t>Fue construida entre 1724 y 1755.</a:t>
            </a:r>
          </a:p>
          <a:p>
            <a:pPr marL="514350" indent="-514350"/>
            <a:r>
              <a:rPr lang="es-ES" dirty="0" smtClean="0">
                <a:solidFill>
                  <a:srgbClr val="FFC000"/>
                </a:solidFill>
              </a:rPr>
              <a:t>Se tiene por la más bella de España.</a:t>
            </a:r>
          </a:p>
          <a:p>
            <a:pPr marL="514350" indent="-514350"/>
            <a:r>
              <a:rPr lang="es-ES" dirty="0" smtClean="0">
                <a:solidFill>
                  <a:srgbClr val="FFC000"/>
                </a:solidFill>
              </a:rPr>
              <a:t>Modelo de plaza monumental porticada de estilo barraco.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28596" y="857232"/>
            <a:ext cx="8229600" cy="822960"/>
          </a:xfrm>
        </p:spPr>
        <p:txBody>
          <a:bodyPr/>
          <a:lstStyle/>
          <a:p>
            <a:r>
              <a:rPr lang="es-ES" dirty="0" smtClean="0">
                <a:solidFill>
                  <a:srgbClr val="FFC000"/>
                </a:solidFill>
              </a:rPr>
              <a:t>historia</a:t>
            </a:r>
            <a:endParaRPr lang="es-ES" dirty="0">
              <a:solidFill>
                <a:srgbClr val="FFC000"/>
              </a:solidFill>
            </a:endParaRPr>
          </a:p>
        </p:txBody>
      </p:sp>
      <p:sp>
        <p:nvSpPr>
          <p:cNvPr id="3" name="2 Subtítulo"/>
          <p:cNvSpPr>
            <a:spLocks noGrp="1"/>
          </p:cNvSpPr>
          <p:nvPr>
            <p:ph type="subTitle" idx="1"/>
          </p:nvPr>
        </p:nvSpPr>
        <p:spPr>
          <a:xfrm>
            <a:off x="571472" y="2357430"/>
            <a:ext cx="7115180" cy="3929090"/>
          </a:xfrm>
        </p:spPr>
        <p:txBody>
          <a:bodyPr>
            <a:normAutofit fontScale="55000" lnSpcReduction="20000"/>
          </a:bodyPr>
          <a:lstStyle/>
          <a:p>
            <a:r>
              <a:rPr lang="es-ES" sz="4400" dirty="0" smtClean="0">
                <a:solidFill>
                  <a:srgbClr val="FFC000"/>
                </a:solidFill>
              </a:rPr>
              <a:t>Nació de modo natural junto a la antigua Puerta del Sol de la muralla y, por encontrarse allí la iglesia de San Martín fue conocida como Plaza de San </a:t>
            </a:r>
            <a:r>
              <a:rPr lang="es-ES" sz="4400" dirty="0" smtClean="0">
                <a:solidFill>
                  <a:srgbClr val="FFC000"/>
                </a:solidFill>
              </a:rPr>
              <a:t>Martín</a:t>
            </a:r>
            <a:r>
              <a:rPr lang="es-ES" sz="4400" dirty="0" smtClean="0">
                <a:solidFill>
                  <a:srgbClr val="FFC000"/>
                </a:solidFill>
              </a:rPr>
              <a:t> o Plaza de Oriente</a:t>
            </a:r>
            <a:r>
              <a:rPr lang="es-ES" sz="4400" dirty="0" smtClean="0">
                <a:solidFill>
                  <a:srgbClr val="FFC000"/>
                </a:solidFill>
              </a:rPr>
              <a:t>.</a:t>
            </a:r>
          </a:p>
          <a:p>
            <a:endParaRPr lang="es-ES" sz="4400" dirty="0" smtClean="0">
              <a:solidFill>
                <a:srgbClr val="FFC000"/>
              </a:solidFill>
            </a:endParaRPr>
          </a:p>
          <a:p>
            <a:r>
              <a:rPr lang="es-ES" sz="4400" dirty="0" smtClean="0">
                <a:solidFill>
                  <a:srgbClr val="FFC000"/>
                </a:solidFill>
              </a:rPr>
              <a:t>La Plaza se construyó en dos etapas, de 1729 a 1735 y de 1750 a 1755 debido a las dificultades con los </a:t>
            </a:r>
            <a:r>
              <a:rPr lang="es-ES" sz="4400" dirty="0" smtClean="0">
                <a:solidFill>
                  <a:srgbClr val="FFC000"/>
                </a:solidFill>
              </a:rPr>
              <a:t>propietarios </a:t>
            </a:r>
            <a:r>
              <a:rPr lang="es-ES" sz="4400" dirty="0" smtClean="0">
                <a:solidFill>
                  <a:srgbClr val="FFC000"/>
                </a:solidFill>
              </a:rPr>
              <a:t>de los </a:t>
            </a:r>
            <a:r>
              <a:rPr lang="es-ES" sz="4400" dirty="0" smtClean="0">
                <a:solidFill>
                  <a:srgbClr val="FFC000"/>
                </a:solidFill>
              </a:rPr>
              <a:t>solares contiguos, ya que estos perdían terreno y fachada de sus casas.</a:t>
            </a:r>
            <a:endParaRPr lang="es-ES" sz="4400" dirty="0" smtClean="0">
              <a:solidFill>
                <a:srgbClr val="FFC000"/>
              </a:solidFill>
            </a:endParaRPr>
          </a:p>
          <a:p>
            <a:r>
              <a:rPr lang="es-ES" dirty="0" smtClean="0"/>
              <a:t/>
            </a:r>
            <a:br>
              <a:rPr lang="es-ES" dirty="0" smtClean="0"/>
            </a:br>
            <a:r>
              <a:rPr lang="es-ES" dirty="0" smtClean="0"/>
              <a:t> </a:t>
            </a:r>
            <a:br>
              <a:rPr lang="es-ES" dirty="0" smtClean="0"/>
            </a:b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28596" y="357166"/>
            <a:ext cx="8229600" cy="642942"/>
          </a:xfrm>
        </p:spPr>
        <p:txBody>
          <a:bodyPr>
            <a:normAutofit fontScale="90000"/>
          </a:bodyPr>
          <a:lstStyle/>
          <a:p>
            <a:r>
              <a:rPr lang="es-ES" dirty="0" smtClean="0">
                <a:solidFill>
                  <a:srgbClr val="FFC000"/>
                </a:solidFill>
              </a:rPr>
              <a:t>construcción</a:t>
            </a:r>
            <a:endParaRPr lang="es-ES" dirty="0">
              <a:solidFill>
                <a:srgbClr val="FFC000"/>
              </a:solidFill>
            </a:endParaRPr>
          </a:p>
        </p:txBody>
      </p:sp>
      <p:sp>
        <p:nvSpPr>
          <p:cNvPr id="3" name="2 Subtítulo"/>
          <p:cNvSpPr>
            <a:spLocks noGrp="1"/>
          </p:cNvSpPr>
          <p:nvPr>
            <p:ph type="subTitle" idx="1"/>
          </p:nvPr>
        </p:nvSpPr>
        <p:spPr>
          <a:xfrm>
            <a:off x="428596" y="1785926"/>
            <a:ext cx="7858180" cy="4786346"/>
          </a:xfrm>
        </p:spPr>
        <p:txBody>
          <a:bodyPr>
            <a:normAutofit fontScale="85000" lnSpcReduction="20000"/>
          </a:bodyPr>
          <a:lstStyle/>
          <a:p>
            <a:pPr>
              <a:buFont typeface="Wingdings" pitchFamily="2" charset="2"/>
              <a:buChar char="Ø"/>
            </a:pPr>
            <a:r>
              <a:rPr lang="es-ES" dirty="0" smtClean="0">
                <a:solidFill>
                  <a:srgbClr val="FFC000"/>
                </a:solidFill>
              </a:rPr>
              <a:t>En la primera fase, de 1729 a </a:t>
            </a:r>
            <a:r>
              <a:rPr lang="es-ES" dirty="0" smtClean="0">
                <a:solidFill>
                  <a:srgbClr val="FFC000"/>
                </a:solidFill>
              </a:rPr>
              <a:t>1735 se </a:t>
            </a:r>
            <a:r>
              <a:rPr lang="es-ES" dirty="0" smtClean="0">
                <a:solidFill>
                  <a:srgbClr val="FFC000"/>
                </a:solidFill>
              </a:rPr>
              <a:t>construyó el </a:t>
            </a:r>
            <a:r>
              <a:rPr lang="es-ES" dirty="0" smtClean="0">
                <a:solidFill>
                  <a:srgbClr val="FFC000"/>
                </a:solidFill>
              </a:rPr>
              <a:t>  Pabellón </a:t>
            </a:r>
            <a:r>
              <a:rPr lang="es-ES" dirty="0" smtClean="0">
                <a:solidFill>
                  <a:srgbClr val="FFC000"/>
                </a:solidFill>
              </a:rPr>
              <a:t>Real y el Pabellón de San Martín, construidos sobre terrenos propiedad del ayuntamiento. </a:t>
            </a:r>
            <a:endParaRPr lang="es-ES" dirty="0" smtClean="0">
              <a:solidFill>
                <a:srgbClr val="FFC000"/>
              </a:solidFill>
            </a:endParaRPr>
          </a:p>
          <a:p>
            <a:pPr>
              <a:buFont typeface="Wingdings" pitchFamily="2" charset="2"/>
              <a:buChar char="Ø"/>
            </a:pPr>
            <a:endParaRPr lang="es-ES" dirty="0" smtClean="0">
              <a:solidFill>
                <a:srgbClr val="FFC000"/>
              </a:solidFill>
            </a:endParaRPr>
          </a:p>
          <a:p>
            <a:pPr>
              <a:buFont typeface="Wingdings" pitchFamily="2" charset="2"/>
              <a:buChar char="Ø"/>
            </a:pPr>
            <a:r>
              <a:rPr lang="es-ES" dirty="0" smtClean="0">
                <a:solidFill>
                  <a:srgbClr val="FFC000"/>
                </a:solidFill>
              </a:rPr>
              <a:t>Los pórticos se hallan formados por 88 arcos de medio punto, sobre robustos pilares. </a:t>
            </a:r>
            <a:r>
              <a:rPr lang="es-ES" dirty="0" smtClean="0">
                <a:solidFill>
                  <a:srgbClr val="FFC000"/>
                </a:solidFill>
              </a:rPr>
              <a:t> </a:t>
            </a:r>
            <a:r>
              <a:rPr lang="es-ES" dirty="0" smtClean="0">
                <a:solidFill>
                  <a:srgbClr val="FFC000"/>
                </a:solidFill>
              </a:rPr>
              <a:t>El Pabellón Real se construyó para que los reyes presidieran los torneos y festejos, cosa que al parecer nunca ha ocurrido.</a:t>
            </a:r>
          </a:p>
          <a:p>
            <a:r>
              <a:rPr lang="es-ES" dirty="0" smtClean="0">
                <a:solidFill>
                  <a:srgbClr val="FFC000"/>
                </a:solidFill>
              </a:rPr>
              <a:t/>
            </a:r>
            <a:br>
              <a:rPr lang="es-ES" dirty="0" smtClean="0">
                <a:solidFill>
                  <a:srgbClr val="FFC000"/>
                </a:solidFill>
              </a:rPr>
            </a:br>
            <a:endParaRPr lang="es-ES" dirty="0" smtClean="0">
              <a:solidFill>
                <a:srgbClr val="FFC000"/>
              </a:solidFill>
            </a:endParaRPr>
          </a:p>
          <a:p>
            <a:pPr>
              <a:buFont typeface="Wingdings" pitchFamily="2" charset="2"/>
              <a:buChar char="Ø"/>
            </a:pPr>
            <a:r>
              <a:rPr lang="es-ES" dirty="0" smtClean="0">
                <a:solidFill>
                  <a:srgbClr val="FFC000"/>
                </a:solidFill>
              </a:rPr>
              <a:t>El aspecto actual, en lo que se refiere al pavimento (baldosas de granito gris, con marcas de granito rosa) se hizo hacia 1952. Hasta entonces tenía un jardín central, con árboles, arriates de flor y un quiosco de música en su centro. </a:t>
            </a:r>
            <a:endParaRPr lang="es-ES" dirty="0" smtClean="0">
              <a:solidFill>
                <a:srgbClr val="FFC000"/>
              </a:solidFill>
            </a:endParaRPr>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2844" y="0"/>
            <a:ext cx="8401080" cy="1285860"/>
          </a:xfrm>
        </p:spPr>
        <p:txBody>
          <a:bodyPr/>
          <a:lstStyle/>
          <a:p>
            <a:r>
              <a:rPr lang="es-ES" dirty="0" smtClean="0">
                <a:solidFill>
                  <a:srgbClr val="FFC000"/>
                </a:solidFill>
              </a:rPr>
              <a:t>MEDALLONES</a:t>
            </a:r>
            <a:endParaRPr lang="es-ES" dirty="0">
              <a:solidFill>
                <a:srgbClr val="FFC000"/>
              </a:solidFill>
            </a:endParaRPr>
          </a:p>
        </p:txBody>
      </p:sp>
      <p:sp>
        <p:nvSpPr>
          <p:cNvPr id="3" name="2 Marcador de contenido"/>
          <p:cNvSpPr>
            <a:spLocks noGrp="1"/>
          </p:cNvSpPr>
          <p:nvPr>
            <p:ph idx="1"/>
          </p:nvPr>
        </p:nvSpPr>
        <p:spPr>
          <a:xfrm>
            <a:off x="357158" y="1285860"/>
            <a:ext cx="8329642" cy="5023500"/>
          </a:xfrm>
        </p:spPr>
        <p:txBody>
          <a:bodyPr>
            <a:normAutofit fontScale="77500" lnSpcReduction="20000"/>
          </a:bodyPr>
          <a:lstStyle/>
          <a:p>
            <a:r>
              <a:rPr lang="es-ES" sz="3100" dirty="0" smtClean="0">
                <a:solidFill>
                  <a:srgbClr val="FFC000"/>
                </a:solidFill>
              </a:rPr>
              <a:t>La tradición de los medallones no era nueva en Salamanca, otros muchos edificios de la ciudad están decorados con medallones en las fachadas. </a:t>
            </a:r>
          </a:p>
          <a:p>
            <a:r>
              <a:rPr lang="es-ES" sz="3100" dirty="0" smtClean="0">
                <a:solidFill>
                  <a:srgbClr val="FFC000"/>
                </a:solidFill>
              </a:rPr>
              <a:t> El ala este, muestra entre sus arcos medallones con el busto de algunos reyes de España. Este ala fue la primera que se construyó, ya que servía como muro de contención.  </a:t>
            </a:r>
          </a:p>
          <a:p>
            <a:r>
              <a:rPr lang="es-ES" sz="3100" dirty="0" smtClean="0">
                <a:solidFill>
                  <a:srgbClr val="FFC000"/>
                </a:solidFill>
              </a:rPr>
              <a:t>Los medallones de este ala son obra de Alejandro Carnicero. El medallón de Carlos III data de1782 y se atribuye a Gregorio Carnicero, rompe el planteamiento inicial al no estar en el pabellón real. </a:t>
            </a:r>
          </a:p>
          <a:p>
            <a:r>
              <a:rPr lang="es-ES" sz="3100" dirty="0" smtClean="0">
                <a:solidFill>
                  <a:srgbClr val="FFC000"/>
                </a:solidFill>
              </a:rPr>
              <a:t>En las otras alas los medallones representan a otros personajes ilustres (santos, sabios, descubridores, </a:t>
            </a:r>
            <a:r>
              <a:rPr lang="es-ES" sz="3100" dirty="0" err="1" smtClean="0">
                <a:solidFill>
                  <a:srgbClr val="FFC000"/>
                </a:solidFill>
              </a:rPr>
              <a:t>etc</a:t>
            </a:r>
            <a:r>
              <a:rPr lang="es-ES" sz="3100" dirty="0" smtClean="0">
                <a:solidFill>
                  <a:srgbClr val="FFC000"/>
                </a:solidFill>
              </a:rPr>
              <a:t>). En 1936 se colocó el polémico medallón de Franco y no será hasta 1967 cuando se vuelvan a esculpir medallones.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TotalTime>
  <Words>67</Words>
  <Application>Microsoft Office PowerPoint</Application>
  <PresentationFormat>Presentación en pantalla (4:3)</PresentationFormat>
  <Paragraphs>22</Paragraphs>
  <Slides>5</Slides>
  <Notes>1</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Vértice</vt:lpstr>
      <vt:lpstr>Plaza mayor</vt:lpstr>
      <vt:lpstr>INTRODUCCIÓN</vt:lpstr>
      <vt:lpstr>historia</vt:lpstr>
      <vt:lpstr>construcción</vt:lpstr>
      <vt:lpstr>MEDALLONES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Plaza mayor</dc:title>
  <dc:creator>Usuario</dc:creator>
  <cp:lastModifiedBy>Usuario</cp:lastModifiedBy>
  <cp:revision>3</cp:revision>
  <dcterms:created xsi:type="dcterms:W3CDTF">2013-12-16T16:19:25Z</dcterms:created>
  <dcterms:modified xsi:type="dcterms:W3CDTF">2013-12-16T16:47:01Z</dcterms:modified>
</cp:coreProperties>
</file>