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0" r:id="rId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51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1D55283B-637B-46FE-A828-35A2AD8FA0C3}" type="datetimeFigureOut">
              <a:rPr lang="es-ES" smtClean="0"/>
              <a:pPr/>
              <a:t>16/12/2013</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E9982AC0-71E1-4267-B339-367973F03B94}"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D55283B-637B-46FE-A828-35A2AD8FA0C3}" type="datetimeFigureOut">
              <a:rPr lang="es-ES" smtClean="0"/>
              <a:pPr/>
              <a:t>16/12/2013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9982AC0-71E1-4267-B339-367973F03B94}"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D55283B-637B-46FE-A828-35A2AD8FA0C3}" type="datetimeFigureOut">
              <a:rPr lang="es-ES" smtClean="0"/>
              <a:pPr/>
              <a:t>16/12/2013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9982AC0-71E1-4267-B339-367973F03B94}"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D55283B-637B-46FE-A828-35A2AD8FA0C3}" type="datetimeFigureOut">
              <a:rPr lang="es-ES" smtClean="0"/>
              <a:pPr/>
              <a:t>16/12/2013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9982AC0-71E1-4267-B339-367973F03B94}"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1D55283B-637B-46FE-A828-35A2AD8FA0C3}" type="datetimeFigureOut">
              <a:rPr lang="es-ES" smtClean="0"/>
              <a:pPr/>
              <a:t>16/12/2013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9982AC0-71E1-4267-B339-367973F03B94}"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1D55283B-637B-46FE-A828-35A2AD8FA0C3}" type="datetimeFigureOut">
              <a:rPr lang="es-ES" smtClean="0"/>
              <a:pPr/>
              <a:t>16/12/2013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9982AC0-71E1-4267-B339-367973F03B94}"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1D55283B-637B-46FE-A828-35A2AD8FA0C3}" type="datetimeFigureOut">
              <a:rPr lang="es-ES" smtClean="0"/>
              <a:pPr/>
              <a:t>16/12/2013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9982AC0-71E1-4267-B339-367973F03B94}"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1D55283B-637B-46FE-A828-35A2AD8FA0C3}" type="datetimeFigureOut">
              <a:rPr lang="es-ES" smtClean="0"/>
              <a:pPr/>
              <a:t>16/12/2013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E9982AC0-71E1-4267-B339-367973F03B94}"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D55283B-637B-46FE-A828-35A2AD8FA0C3}" type="datetimeFigureOut">
              <a:rPr lang="es-ES" smtClean="0"/>
              <a:pPr/>
              <a:t>16/12/2013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9982AC0-71E1-4267-B339-367973F03B94}"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1D55283B-637B-46FE-A828-35A2AD8FA0C3}" type="datetimeFigureOut">
              <a:rPr lang="es-ES" smtClean="0"/>
              <a:pPr/>
              <a:t>16/12/2013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9982AC0-71E1-4267-B339-367973F03B94}"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1D55283B-637B-46FE-A828-35A2AD8FA0C3}" type="datetimeFigureOut">
              <a:rPr lang="es-ES" smtClean="0"/>
              <a:pPr/>
              <a:t>16/12/2013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E9982AC0-71E1-4267-B339-367973F03B94}" type="slidenum">
              <a:rPr lang="es-ES" smtClean="0"/>
              <a:pPr/>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55283B-637B-46FE-A828-35A2AD8FA0C3}" type="datetimeFigureOut">
              <a:rPr lang="es-ES" smtClean="0"/>
              <a:pPr/>
              <a:t>16/12/2013</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9982AC0-71E1-4267-B339-367973F03B94}" type="slidenum">
              <a:rPr lang="es-ES" smtClean="0"/>
              <a:pPr/>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commons.wikimedia.org/wiki/File:Catedral_vieja_de_Salamanca.jpg" TargetMode="External"/><Relationship Id="rId7" Type="http://schemas.openxmlformats.org/officeDocument/2006/relationships/image" Target="../media/image5.png"/><Relationship Id="rId2" Type="http://schemas.openxmlformats.org/officeDocument/2006/relationships/hyperlink" Target="http://commons.wikimedia.org/wiki/File:Capila_del_aceite.jpg" TargetMode="External"/><Relationship Id="rId1" Type="http://schemas.openxmlformats.org/officeDocument/2006/relationships/slideLayout" Target="../slideLayouts/slideLayout3.xml"/><Relationship Id="rId6" Type="http://schemas.openxmlformats.org/officeDocument/2006/relationships/hyperlink" Target="http://es.wikipedia.org/wiki/Archivo:Capila_del_aceite.jpg" TargetMode="External"/><Relationship Id="rId5" Type="http://schemas.openxmlformats.org/officeDocument/2006/relationships/image" Target="../media/image4.jpeg"/><Relationship Id="rId4" Type="http://schemas.openxmlformats.org/officeDocument/2006/relationships/hyperlink" Target="http://es.wikipedia.org/wiki/Archivo:Catedral_vieja_de_Salamanca.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285852" y="357166"/>
            <a:ext cx="5143536" cy="1357322"/>
          </a:xfrm>
        </p:spPr>
        <p:txBody>
          <a:bodyPr>
            <a:normAutofit/>
          </a:bodyPr>
          <a:lstStyle/>
          <a:p>
            <a:r>
              <a:rPr lang="es-ES" sz="4400" dirty="0" smtClean="0">
                <a:solidFill>
                  <a:srgbClr val="00B0F0"/>
                </a:solidFill>
                <a:latin typeface="Alibi" pitchFamily="2" charset="0"/>
              </a:rPr>
              <a:t>CATEDRAL VIEJA</a:t>
            </a:r>
            <a:endParaRPr lang="es-ES" sz="4400" dirty="0">
              <a:solidFill>
                <a:srgbClr val="00B0F0"/>
              </a:solidFill>
              <a:latin typeface="Alibi" pitchFamily="2" charset="0"/>
            </a:endParaRPr>
          </a:p>
        </p:txBody>
      </p:sp>
      <p:sp>
        <p:nvSpPr>
          <p:cNvPr id="3" name="2 Subtítulo"/>
          <p:cNvSpPr>
            <a:spLocks noGrp="1"/>
          </p:cNvSpPr>
          <p:nvPr>
            <p:ph type="subTitle" idx="1"/>
          </p:nvPr>
        </p:nvSpPr>
        <p:spPr>
          <a:xfrm>
            <a:off x="571472" y="1785926"/>
            <a:ext cx="7854696" cy="2571768"/>
          </a:xfrm>
        </p:spPr>
        <p:txBody>
          <a:bodyPr>
            <a:normAutofit fontScale="92500" lnSpcReduction="10000"/>
          </a:bodyPr>
          <a:lstStyle/>
          <a:p>
            <a:r>
              <a:rPr lang="es-ES" dirty="0" smtClean="0">
                <a:latin typeface="Alibi" pitchFamily="2" charset="0"/>
              </a:rPr>
              <a:t>La </a:t>
            </a:r>
            <a:r>
              <a:rPr lang="es-ES" b="1" dirty="0" smtClean="0">
                <a:latin typeface="Alibi" pitchFamily="2" charset="0"/>
              </a:rPr>
              <a:t>Catedral Vieja de Santa María</a:t>
            </a:r>
            <a:r>
              <a:rPr lang="es-ES" dirty="0" smtClean="0">
                <a:latin typeface="Alibi" pitchFamily="2" charset="0"/>
              </a:rPr>
              <a:t>, es una de las dos  catedrales que hay en Salamanca. Fundada por el obispo Jerónimo </a:t>
            </a:r>
            <a:r>
              <a:rPr lang="es-ES" dirty="0" err="1" smtClean="0">
                <a:latin typeface="Alibi" pitchFamily="2" charset="0"/>
              </a:rPr>
              <a:t>Perigord</a:t>
            </a:r>
            <a:r>
              <a:rPr lang="es-ES" dirty="0" smtClean="0">
                <a:latin typeface="Alibi" pitchFamily="2" charset="0"/>
              </a:rPr>
              <a:t> se empezó a construir en el primer tercio del siglo XII y se terminó a finales del siglo XIV, en estilo románico y gótico. Se terminó gracias al impulso que dio a las obras el obispo Alfonso </a:t>
            </a:r>
            <a:r>
              <a:rPr lang="es-ES" dirty="0" err="1" smtClean="0">
                <a:latin typeface="Alibi" pitchFamily="2" charset="0"/>
              </a:rPr>
              <a:t>Barasaque</a:t>
            </a:r>
            <a:r>
              <a:rPr lang="es-ES" dirty="0" smtClean="0">
                <a:latin typeface="Alibi" pitchFamily="2" charset="0"/>
              </a:rPr>
              <a:t>. Está dedicada a Santa María de la Sede.</a:t>
            </a:r>
          </a:p>
          <a:p>
            <a:endParaRPr lang="es-ES" b="1" dirty="0" smtClean="0"/>
          </a:p>
          <a:p>
            <a:endParaRPr lang="es-ES" dirty="0"/>
          </a:p>
        </p:txBody>
      </p:sp>
      <p:pic>
        <p:nvPicPr>
          <p:cNvPr id="1026" name="Picture 2"/>
          <p:cNvPicPr>
            <a:picLocks noChangeAspect="1" noChangeArrowheads="1"/>
          </p:cNvPicPr>
          <p:nvPr/>
        </p:nvPicPr>
        <p:blipFill>
          <a:blip r:embed="rId2"/>
          <a:srcRect/>
          <a:stretch>
            <a:fillRect/>
          </a:stretch>
        </p:blipFill>
        <p:spPr bwMode="auto">
          <a:xfrm>
            <a:off x="1428728" y="4071942"/>
            <a:ext cx="4286280" cy="2571768"/>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00364" y="1643050"/>
            <a:ext cx="4071966" cy="1005266"/>
          </a:xfrm>
        </p:spPr>
        <p:txBody>
          <a:bodyPr/>
          <a:lstStyle/>
          <a:p>
            <a:r>
              <a:rPr lang="es-ES" dirty="0" smtClean="0">
                <a:solidFill>
                  <a:srgbClr val="92D050"/>
                </a:solidFill>
                <a:latin typeface="Alibi" pitchFamily="2" charset="0"/>
              </a:rPr>
              <a:t>EL EDIFICIO</a:t>
            </a:r>
            <a:endParaRPr lang="es-ES" dirty="0">
              <a:solidFill>
                <a:srgbClr val="92D050"/>
              </a:solidFill>
              <a:latin typeface="Alibi" pitchFamily="2" charset="0"/>
            </a:endParaRPr>
          </a:p>
        </p:txBody>
      </p:sp>
      <p:sp>
        <p:nvSpPr>
          <p:cNvPr id="3" name="2 Marcador de texto"/>
          <p:cNvSpPr>
            <a:spLocks noGrp="1"/>
          </p:cNvSpPr>
          <p:nvPr>
            <p:ph type="body" idx="1"/>
          </p:nvPr>
        </p:nvSpPr>
        <p:spPr>
          <a:xfrm>
            <a:off x="357158" y="2714620"/>
            <a:ext cx="8501122" cy="3438980"/>
          </a:xfrm>
        </p:spPr>
        <p:txBody>
          <a:bodyPr>
            <a:normAutofit fontScale="85000" lnSpcReduction="20000"/>
          </a:bodyPr>
          <a:lstStyle/>
          <a:p>
            <a:r>
              <a:rPr lang="es-ES" dirty="0" smtClean="0">
                <a:latin typeface="Alibi" pitchFamily="2" charset="0"/>
              </a:rPr>
              <a:t>Se comenzó a construir a poco de restaurarse la diócesis de Salamanca, tras la reconquista, por iniciativa de su primer obispo, Jerónimo de </a:t>
            </a:r>
            <a:r>
              <a:rPr lang="es-ES" dirty="0" err="1" smtClean="0">
                <a:latin typeface="Alibi" pitchFamily="2" charset="0"/>
              </a:rPr>
              <a:t>Perigord</a:t>
            </a:r>
            <a:r>
              <a:rPr lang="es-ES" dirty="0" smtClean="0">
                <a:latin typeface="Alibi" pitchFamily="2" charset="0"/>
              </a:rPr>
              <a:t> en el momento en que el románico estaba dejando paso al gótico, algo que es apreciable en la diferencia existente entre los pilares y los arranques de las bóvedas de crucería, ya que no existe continuidad constructiva entre ellos, al ser ideados los primeros para soportar una bóveda de cañón se finalizo en 1236. Estuvo a punto de ser destruida ya que al proyectar la Catedral Vieja se pensó en derribarla, pero el tiempo que transcurre desde el comienzo de las obras de la Catedral Nueva (en torno a 1520) y la tardía fecha de conclusión (hacia 1733), así como la necesidad de un espacio donde celebrar el culto mientras se terminaba la construcción, hace que la decisión inicial de destruirla fuera rechazada. En planta la nave izquierda aparece más estrecha, y le falta parte del brazo del crucero, consecuencias de la construcción de la Catedral Nueva</a:t>
            </a:r>
            <a:r>
              <a:rPr lang="es-ES" dirty="0" smtClean="0"/>
              <a:t>.</a:t>
            </a:r>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57356" y="0"/>
            <a:ext cx="3429024" cy="1214422"/>
          </a:xfrm>
        </p:spPr>
        <p:txBody>
          <a:bodyPr/>
          <a:lstStyle/>
          <a:p>
            <a:r>
              <a:rPr lang="es-ES" dirty="0" smtClean="0">
                <a:solidFill>
                  <a:srgbClr val="FFC000"/>
                </a:solidFill>
                <a:latin typeface="Alibi" pitchFamily="2" charset="0"/>
              </a:rPr>
              <a:t>EL EDIFICIO</a:t>
            </a:r>
            <a:endParaRPr lang="es-ES" dirty="0">
              <a:solidFill>
                <a:srgbClr val="FFC000"/>
              </a:solidFill>
              <a:latin typeface="Alibi" pitchFamily="2" charset="0"/>
            </a:endParaRPr>
          </a:p>
        </p:txBody>
      </p:sp>
      <p:sp>
        <p:nvSpPr>
          <p:cNvPr id="3" name="2 Marcador de texto"/>
          <p:cNvSpPr>
            <a:spLocks noGrp="1"/>
          </p:cNvSpPr>
          <p:nvPr>
            <p:ph type="body" idx="1"/>
          </p:nvPr>
        </p:nvSpPr>
        <p:spPr>
          <a:xfrm>
            <a:off x="530352" y="1428736"/>
            <a:ext cx="7772400" cy="3000396"/>
          </a:xfrm>
        </p:spPr>
        <p:txBody>
          <a:bodyPr>
            <a:noAutofit/>
          </a:bodyPr>
          <a:lstStyle/>
          <a:p>
            <a:r>
              <a:rPr lang="es-ES" sz="2000" dirty="0" smtClean="0">
                <a:latin typeface="Alibi" pitchFamily="2" charset="0"/>
              </a:rPr>
              <a:t>Se </a:t>
            </a:r>
            <a:r>
              <a:rPr lang="es-ES" sz="2000" dirty="0" smtClean="0">
                <a:latin typeface="Alibi" pitchFamily="2" charset="0"/>
              </a:rPr>
              <a:t>trata de un edificio de planta basilical, en cruz latina y tres naves, crucero marcado y cabecera formada por tres ábsides semicirculares, que muestran ventanas con arcos de medio punto al exterior. Dado el carácter fronterizo de Salamanca, fue proyectada también como fortaleza, ahora no tan visible, puesto que han desaparecido las almenas de la Torre Mocha y la cubierta de la nave, antes en terraza transitable, se ha cambiado por otra </a:t>
            </a:r>
            <a:r>
              <a:rPr lang="es-ES" sz="2000" dirty="0" smtClean="0">
                <a:latin typeface="Alibi" pitchFamily="2" charset="0"/>
              </a:rPr>
              <a:t>de teja árabe. </a:t>
            </a:r>
            <a:r>
              <a:rPr lang="es-ES" sz="2000" dirty="0" smtClean="0">
                <a:latin typeface="Alibi" pitchFamily="2" charset="0"/>
              </a:rPr>
              <a:t>Por esta razón se la conoció popularmente como </a:t>
            </a:r>
            <a:r>
              <a:rPr lang="es-ES" sz="2000" i="1" dirty="0" err="1" smtClean="0">
                <a:latin typeface="Alibi" pitchFamily="2" charset="0"/>
              </a:rPr>
              <a:t>fortis</a:t>
            </a:r>
            <a:r>
              <a:rPr lang="es-ES" sz="2000" i="1" dirty="0" smtClean="0">
                <a:latin typeface="Alibi" pitchFamily="2" charset="0"/>
              </a:rPr>
              <a:t> </a:t>
            </a:r>
            <a:r>
              <a:rPr lang="es-ES" sz="2000" i="1" dirty="0" smtClean="0">
                <a:latin typeface="Alibi" pitchFamily="2" charset="0"/>
              </a:rPr>
              <a:t>salmantina</a:t>
            </a:r>
            <a:endParaRPr lang="es-ES" sz="2000" dirty="0" smtClean="0">
              <a:latin typeface="Alibi" pitchFamily="2" charset="0"/>
            </a:endParaRPr>
          </a:p>
          <a:p>
            <a:endParaRPr lang="es-ES" sz="2000" dirty="0"/>
          </a:p>
        </p:txBody>
      </p:sp>
      <p:pic>
        <p:nvPicPr>
          <p:cNvPr id="1026" name="Picture 2"/>
          <p:cNvPicPr>
            <a:picLocks noChangeAspect="1" noChangeArrowheads="1"/>
          </p:cNvPicPr>
          <p:nvPr/>
        </p:nvPicPr>
        <p:blipFill>
          <a:blip r:embed="rId2"/>
          <a:srcRect/>
          <a:stretch>
            <a:fillRect/>
          </a:stretch>
        </p:blipFill>
        <p:spPr bwMode="auto">
          <a:xfrm>
            <a:off x="1714480" y="3857628"/>
            <a:ext cx="5857916" cy="3000372"/>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57290" y="214290"/>
            <a:ext cx="6357982" cy="1000132"/>
          </a:xfrm>
        </p:spPr>
        <p:txBody>
          <a:bodyPr/>
          <a:lstStyle/>
          <a:p>
            <a:r>
              <a:rPr lang="es-ES" dirty="0" smtClean="0">
                <a:latin typeface="Alibi" pitchFamily="2" charset="0"/>
              </a:rPr>
              <a:t>EL RETABLO MAYOR</a:t>
            </a:r>
            <a:endParaRPr lang="es-ES" dirty="0">
              <a:latin typeface="Alibi" pitchFamily="2" charset="0"/>
            </a:endParaRPr>
          </a:p>
        </p:txBody>
      </p:sp>
      <p:sp>
        <p:nvSpPr>
          <p:cNvPr id="3" name="2 Marcador de texto"/>
          <p:cNvSpPr>
            <a:spLocks noGrp="1"/>
          </p:cNvSpPr>
          <p:nvPr>
            <p:ph type="body" idx="1"/>
          </p:nvPr>
        </p:nvSpPr>
        <p:spPr>
          <a:xfrm>
            <a:off x="285720" y="1214422"/>
            <a:ext cx="8858280" cy="5643578"/>
          </a:xfrm>
        </p:spPr>
        <p:txBody>
          <a:bodyPr>
            <a:normAutofit fontScale="25000" lnSpcReduction="20000"/>
          </a:bodyPr>
          <a:lstStyle/>
          <a:p>
            <a:r>
              <a:rPr lang="es-ES" sz="8000" dirty="0" smtClean="0">
                <a:latin typeface="Alibi" pitchFamily="2" charset="0"/>
              </a:rPr>
              <a:t>La obra debe situarse entre los años 1430-1450 y son tres los autores que trabajan en las 53 tablas que componen el retablo de la Catedral Vieja de Salamanca.</a:t>
            </a:r>
          </a:p>
          <a:p>
            <a:r>
              <a:rPr lang="es-ES" sz="8000" dirty="0" smtClean="0">
                <a:latin typeface="Alibi" pitchFamily="2" charset="0"/>
              </a:rPr>
              <a:t>Las obras principales corresponden al artista Italiano Daniel </a:t>
            </a:r>
            <a:r>
              <a:rPr lang="es-ES" sz="8000" dirty="0" err="1" smtClean="0">
                <a:latin typeface="Alibi" pitchFamily="2" charset="0"/>
              </a:rPr>
              <a:t>Delli</a:t>
            </a:r>
            <a:r>
              <a:rPr lang="es-ES" sz="8000" dirty="0" smtClean="0">
                <a:latin typeface="Alibi" pitchFamily="2" charset="0"/>
              </a:rPr>
              <a:t>, más conocido como </a:t>
            </a:r>
            <a:r>
              <a:rPr lang="es-ES" sz="8000" dirty="0" err="1" smtClean="0">
                <a:latin typeface="Alibi" pitchFamily="2" charset="0"/>
              </a:rPr>
              <a:t>Dello</a:t>
            </a:r>
            <a:r>
              <a:rPr lang="es-ES" sz="8000" dirty="0" smtClean="0">
                <a:latin typeface="Alibi" pitchFamily="2" charset="0"/>
              </a:rPr>
              <a:t> </a:t>
            </a:r>
            <a:r>
              <a:rPr lang="es-ES" sz="8000" dirty="0" err="1" smtClean="0">
                <a:latin typeface="Alibi" pitchFamily="2" charset="0"/>
              </a:rPr>
              <a:t>Delli</a:t>
            </a:r>
            <a:r>
              <a:rPr lang="es-ES" sz="8000" dirty="0" smtClean="0">
                <a:latin typeface="Alibi" pitchFamily="2" charset="0"/>
              </a:rPr>
              <a:t>, a él corresponden las 12 primeras tablas, que son sin duda las que mayor calidad tienen. </a:t>
            </a:r>
            <a:r>
              <a:rPr lang="es-ES" sz="8000" dirty="0" err="1" smtClean="0">
                <a:latin typeface="Alibi" pitchFamily="2" charset="0"/>
              </a:rPr>
              <a:t>Dello</a:t>
            </a:r>
            <a:r>
              <a:rPr lang="es-ES" sz="8000" dirty="0" smtClean="0">
                <a:latin typeface="Alibi" pitchFamily="2" charset="0"/>
              </a:rPr>
              <a:t> contaría con ayuda de sus dos hermanos, </a:t>
            </a:r>
            <a:r>
              <a:rPr lang="es-ES" sz="8000" dirty="0" err="1" smtClean="0">
                <a:latin typeface="Alibi" pitchFamily="2" charset="0"/>
              </a:rPr>
              <a:t>Sanson</a:t>
            </a:r>
            <a:r>
              <a:rPr lang="es-ES" sz="8000" dirty="0" smtClean="0">
                <a:latin typeface="Alibi" pitchFamily="2" charset="0"/>
              </a:rPr>
              <a:t> </a:t>
            </a:r>
            <a:r>
              <a:rPr lang="es-ES" sz="8000" dirty="0" err="1" smtClean="0">
                <a:latin typeface="Alibi" pitchFamily="2" charset="0"/>
              </a:rPr>
              <a:t>Delli</a:t>
            </a:r>
            <a:r>
              <a:rPr lang="es-ES" sz="8000" dirty="0" smtClean="0">
                <a:latin typeface="Alibi" pitchFamily="2" charset="0"/>
              </a:rPr>
              <a:t> realiza algunas tablas de la parte central del retablo ayudado de artistas locales que trabajarían bajo las órdenes de </a:t>
            </a:r>
            <a:r>
              <a:rPr lang="es-ES" sz="8000" dirty="0" err="1" smtClean="0">
                <a:latin typeface="Alibi" pitchFamily="2" charset="0"/>
              </a:rPr>
              <a:t>Dello</a:t>
            </a:r>
            <a:r>
              <a:rPr lang="es-ES" sz="8000" dirty="0" smtClean="0">
                <a:latin typeface="Alibi" pitchFamily="2" charset="0"/>
              </a:rPr>
              <a:t> </a:t>
            </a:r>
            <a:r>
              <a:rPr lang="es-ES" sz="8000" dirty="0" err="1" smtClean="0">
                <a:latin typeface="Alibi" pitchFamily="2" charset="0"/>
              </a:rPr>
              <a:t>Delli</a:t>
            </a:r>
            <a:r>
              <a:rPr lang="es-ES" sz="8000" dirty="0" smtClean="0">
                <a:latin typeface="Alibi" pitchFamily="2" charset="0"/>
              </a:rPr>
              <a:t>. Por fin el tercer hermano Nicolás </a:t>
            </a:r>
            <a:r>
              <a:rPr lang="es-ES" sz="8000" dirty="0" err="1" smtClean="0">
                <a:latin typeface="Alibi" pitchFamily="2" charset="0"/>
              </a:rPr>
              <a:t>Delli</a:t>
            </a:r>
            <a:r>
              <a:rPr lang="es-ES" sz="8000" dirty="0" smtClean="0">
                <a:latin typeface="Alibi" pitchFamily="2" charset="0"/>
              </a:rPr>
              <a:t>, </a:t>
            </a:r>
            <a:r>
              <a:rPr lang="es-ES" sz="8000" dirty="0" smtClean="0">
                <a:latin typeface="Alibi" pitchFamily="2" charset="0"/>
              </a:rPr>
              <a:t>más conocido como Nicolás Florentino, realiza algunas de las últimas tablas de la obra y la pintura del Juicio Final que se encuentra en el cascarón del ábside de la Catedral.</a:t>
            </a:r>
          </a:p>
          <a:p>
            <a:r>
              <a:rPr lang="es-ES" sz="8000" dirty="0" smtClean="0">
                <a:latin typeface="Alibi" pitchFamily="2" charset="0"/>
              </a:rPr>
              <a:t>El retablo presenta un ciclo de la vida de la Virgen </a:t>
            </a:r>
            <a:r>
              <a:rPr lang="es-ES" sz="8000" dirty="0" err="1" smtClean="0">
                <a:latin typeface="Alibi" pitchFamily="2" charset="0"/>
              </a:rPr>
              <a:t>Maria</a:t>
            </a:r>
            <a:r>
              <a:rPr lang="es-ES" sz="8000" dirty="0" smtClean="0">
                <a:latin typeface="Alibi" pitchFamily="2" charset="0"/>
              </a:rPr>
              <a:t> </a:t>
            </a:r>
            <a:r>
              <a:rPr lang="es-ES" sz="8000" dirty="0" smtClean="0">
                <a:latin typeface="Alibi" pitchFamily="2" charset="0"/>
              </a:rPr>
              <a:t>y de Jesucristo, </a:t>
            </a:r>
            <a:r>
              <a:rPr lang="es-ES" sz="8000" dirty="0" smtClean="0">
                <a:latin typeface="Alibi" pitchFamily="2" charset="0"/>
              </a:rPr>
              <a:t>desde el Nacimiento de la Virgen hasta el tránsito de la Madre de Cristo, todo acompañado de escenas de la vida de Jesús y rematadas por el magnífico </a:t>
            </a:r>
            <a:r>
              <a:rPr lang="es-ES" sz="8000" dirty="0" smtClean="0">
                <a:latin typeface="Alibi" pitchFamily="2" charset="0"/>
              </a:rPr>
              <a:t>Juicio Final. Las </a:t>
            </a:r>
            <a:r>
              <a:rPr lang="es-ES" sz="8000" dirty="0" smtClean="0">
                <a:latin typeface="Alibi" pitchFamily="2" charset="0"/>
              </a:rPr>
              <a:t>pinturas se muestran como muy avanzadas para el momento </a:t>
            </a:r>
            <a:r>
              <a:rPr lang="es-ES" sz="8000" dirty="0" err="1" smtClean="0">
                <a:latin typeface="Alibi" pitchFamily="2" charset="0"/>
              </a:rPr>
              <a:t>artistico</a:t>
            </a:r>
            <a:r>
              <a:rPr lang="es-ES" sz="8000" dirty="0" smtClean="0">
                <a:latin typeface="Alibi" pitchFamily="2" charset="0"/>
              </a:rPr>
              <a:t> </a:t>
            </a:r>
            <a:r>
              <a:rPr lang="es-ES" sz="8000" dirty="0" smtClean="0">
                <a:latin typeface="Alibi" pitchFamily="2" charset="0"/>
              </a:rPr>
              <a:t>que se vive en España en ese momento, algunas de las soluciones renacentistas que aparecen en los edificios de las pinturas, así como algunas cúpulas que recuerdan la obra que </a:t>
            </a:r>
            <a:r>
              <a:rPr lang="es-ES" sz="8000" dirty="0" err="1" smtClean="0">
                <a:latin typeface="Alibi" pitchFamily="2" charset="0"/>
              </a:rPr>
              <a:t>Brunelleschi</a:t>
            </a:r>
            <a:r>
              <a:rPr lang="es-ES" sz="8000" dirty="0" smtClean="0">
                <a:latin typeface="Alibi" pitchFamily="2" charset="0"/>
              </a:rPr>
              <a:t> son demasiado nuevas para un país que todavía construye en gótico. Los colores vivos, destacando entre ellos el rosa, hacen muy reconocibles las pinturas. La influencia de la pintura italiana, en concreto de la escuela </a:t>
            </a:r>
            <a:r>
              <a:rPr lang="es-ES" sz="8000" dirty="0" err="1" smtClean="0">
                <a:latin typeface="Alibi" pitchFamily="2" charset="0"/>
              </a:rPr>
              <a:t>sienesa</a:t>
            </a:r>
            <a:r>
              <a:rPr lang="es-ES" sz="8000" dirty="0" smtClean="0">
                <a:latin typeface="Alibi" pitchFamily="2" charset="0"/>
              </a:rPr>
              <a:t> y florentina, mezclado con los detalles típicos de la pintura flamenca, se unen de forma magistral para ofrecer un magnifico ciclo pictórico.</a:t>
            </a:r>
          </a:p>
          <a:p>
            <a:endParaRPr lang="es-ES" sz="6200" dirty="0">
              <a:latin typeface="Alibi" pitchFamily="2"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1538" y="1357298"/>
            <a:ext cx="7772400" cy="1362456"/>
          </a:xfrm>
        </p:spPr>
        <p:txBody>
          <a:bodyPr/>
          <a:lstStyle/>
          <a:p>
            <a:r>
              <a:rPr lang="es-ES" dirty="0" smtClean="0">
                <a:latin typeface="Alibi" pitchFamily="2" charset="0"/>
              </a:rPr>
              <a:t>CAPILLA DE SAN MARTÍN</a:t>
            </a:r>
            <a:endParaRPr lang="es-ES" dirty="0">
              <a:latin typeface="Alibi" pitchFamily="2" charset="0"/>
            </a:endParaRPr>
          </a:p>
        </p:txBody>
      </p:sp>
      <p:sp>
        <p:nvSpPr>
          <p:cNvPr id="3" name="2 Marcador de texto"/>
          <p:cNvSpPr>
            <a:spLocks noGrp="1"/>
          </p:cNvSpPr>
          <p:nvPr>
            <p:ph type="body" idx="1"/>
          </p:nvPr>
        </p:nvSpPr>
        <p:spPr>
          <a:xfrm>
            <a:off x="571472" y="2704664"/>
            <a:ext cx="6572296" cy="1509712"/>
          </a:xfrm>
        </p:spPr>
        <p:txBody>
          <a:bodyPr>
            <a:normAutofit/>
          </a:bodyPr>
          <a:lstStyle/>
          <a:p>
            <a:endParaRPr lang="es-ES" sz="2800" dirty="0">
              <a:latin typeface="Alibi" pitchFamily="2" charset="0"/>
            </a:endParaRPr>
          </a:p>
        </p:txBody>
      </p:sp>
      <p:sp>
        <p:nvSpPr>
          <p:cNvPr id="19457" name="Rectangle 1"/>
          <p:cNvSpPr>
            <a:spLocks noChangeArrowheads="1"/>
          </p:cNvSpPr>
          <p:nvPr/>
        </p:nvSpPr>
        <p:spPr bwMode="auto">
          <a:xfrm>
            <a:off x="642910" y="1"/>
            <a:ext cx="6053154" cy="45858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1100" b="0" i="0" u="none" strike="noStrike" cap="none" normalizeH="0" baseline="0" dirty="0" smtClean="0">
                <a:ln>
                  <a:noFill/>
                </a:ln>
                <a:solidFill>
                  <a:schemeClr val="tx1"/>
                </a:solidFill>
                <a:effectLst/>
                <a:latin typeface="Arial" charset="0"/>
                <a:hlinkClick r:id="rId2"/>
              </a:rPr>
              <a:t>  </a:t>
            </a:r>
            <a:r>
              <a:rPr kumimoji="0" lang="es-ES" sz="20200" b="0" i="0" u="none" strike="noStrike" cap="none" normalizeH="0" baseline="0" dirty="0" smtClean="0">
                <a:ln>
                  <a:noFill/>
                </a:ln>
                <a:solidFill>
                  <a:schemeClr val="tx1"/>
                </a:solidFill>
                <a:effectLst/>
                <a:latin typeface="Arial" charset="0"/>
              </a:rPr>
              <a:t> </a:t>
            </a:r>
            <a:endParaRPr kumimoji="0" lang="es-ES" sz="1800" b="0" i="0" u="none" strike="noStrike" cap="none" normalizeH="0" baseline="0" dirty="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s-ES" sz="2800" dirty="0" smtClean="0">
                <a:latin typeface="Alibi" pitchFamily="2" charset="0"/>
              </a:rPr>
              <a:t>Las antiguas p</a:t>
            </a:r>
            <a:r>
              <a:rPr kumimoji="0" lang="es-ES" sz="2800" b="0" i="0" u="none" strike="noStrike" cap="none" normalizeH="0" baseline="0" dirty="0" smtClean="0">
                <a:ln>
                  <a:noFill/>
                </a:ln>
                <a:solidFill>
                  <a:schemeClr val="tx1"/>
                </a:solidFill>
                <a:effectLst/>
                <a:latin typeface="Alibi" pitchFamily="2" charset="0"/>
              </a:rPr>
              <a:t>inturas y murales</a:t>
            </a:r>
            <a:r>
              <a:rPr kumimoji="0" lang="es-ES" sz="2800" b="0" i="0" u="none" strike="noStrike" cap="none" normalizeH="0" dirty="0" smtClean="0">
                <a:ln>
                  <a:noFill/>
                </a:ln>
                <a:solidFill>
                  <a:schemeClr val="tx1"/>
                </a:solidFill>
                <a:effectLst/>
                <a:latin typeface="Alibi" pitchFamily="2" charset="0"/>
              </a:rPr>
              <a:t> en la capilla de San Martín</a:t>
            </a:r>
            <a:endParaRPr kumimoji="0" lang="es-ES" sz="2800" b="0" i="0" u="none" strike="noStrike" cap="none" normalizeH="0" baseline="0" dirty="0" smtClean="0">
              <a:ln>
                <a:noFill/>
              </a:ln>
              <a:solidFill>
                <a:schemeClr val="tx1"/>
              </a:solidFill>
              <a:effectLst/>
              <a:latin typeface="Alibi" pitchFamily="2" charset="0"/>
              <a:hlinkClick r:id="rId3"/>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libi" pitchFamily="2" charset="0"/>
                <a:hlinkClick r:id="rId3"/>
              </a:rPr>
              <a:t>  </a:t>
            </a:r>
            <a:r>
              <a:rPr kumimoji="0" lang="es-ES" sz="2800" b="0" i="0" u="none" strike="noStrike" cap="none" normalizeH="0" baseline="0" dirty="0" smtClean="0">
                <a:ln>
                  <a:noFill/>
                </a:ln>
                <a:solidFill>
                  <a:schemeClr val="tx1"/>
                </a:solidFill>
                <a:effectLst/>
                <a:latin typeface="Alibi" pitchFamily="2"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600" b="0" i="0" u="none" strike="noStrike" cap="none" normalizeH="0" baseline="0" dirty="0" smtClean="0">
                <a:ln>
                  <a:noFill/>
                </a:ln>
                <a:solidFill>
                  <a:schemeClr val="tx1"/>
                </a:solidFill>
                <a:effectLst/>
                <a:latin typeface="Arial" charset="0"/>
                <a:hlinkClick r:id="rId4" tooltip="Aumentar"/>
              </a:rPr>
              <a:t>  </a:t>
            </a:r>
            <a:endParaRPr kumimoji="0" lang="es-ES" sz="600" b="0" i="0" u="none" strike="noStrike" cap="none" normalizeH="0" baseline="0" dirty="0" smtClean="0">
              <a:ln>
                <a:noFill/>
              </a:ln>
              <a:solidFill>
                <a:schemeClr val="tx1"/>
              </a:solidFill>
              <a:effectLst/>
              <a:latin typeface="Arial" charset="0"/>
            </a:endParaRPr>
          </a:p>
        </p:txBody>
      </p:sp>
      <p:pic>
        <p:nvPicPr>
          <p:cNvPr id="19458" name="Picture 2" descr="http://upload.wikimedia.org/wikipedia/commons/thumb/7/78/Capila_del_aceite.jpg/250px-Capila_del_aceite.jpg">
            <a:hlinkClick r:id="rId2"/>
          </p:cNvPr>
          <p:cNvPicPr>
            <a:picLocks noChangeAspect="1" noChangeArrowheads="1"/>
          </p:cNvPicPr>
          <p:nvPr/>
        </p:nvPicPr>
        <p:blipFill>
          <a:blip r:embed="rId5"/>
          <a:srcRect/>
          <a:stretch>
            <a:fillRect/>
          </a:stretch>
        </p:blipFill>
        <p:spPr bwMode="auto">
          <a:xfrm>
            <a:off x="2285984" y="4357694"/>
            <a:ext cx="4595828" cy="2500306"/>
          </a:xfrm>
          <a:prstGeom prst="rect">
            <a:avLst/>
          </a:prstGeom>
          <a:noFill/>
        </p:spPr>
      </p:pic>
      <p:pic>
        <p:nvPicPr>
          <p:cNvPr id="19459" name="Picture 3" descr="http://bits.wikimedia.org/static-1.23wmf5/skins/common/images/magnify-clip.png">
            <a:hlinkClick r:id="rId6" tooltip="Aumentar"/>
          </p:cNvPr>
          <p:cNvPicPr>
            <a:picLocks noChangeAspect="1" noChangeArrowheads="1"/>
          </p:cNvPicPr>
          <p:nvPr/>
        </p:nvPicPr>
        <p:blipFill>
          <a:blip r:embed="rId7"/>
          <a:srcRect/>
          <a:stretch>
            <a:fillRect/>
          </a:stretch>
        </p:blipFill>
        <p:spPr bwMode="auto">
          <a:xfrm>
            <a:off x="155575" y="22225"/>
            <a:ext cx="142875" cy="104775"/>
          </a:xfrm>
          <a:prstGeom prst="rect">
            <a:avLst/>
          </a:prstGeom>
          <a:noFill/>
        </p:spPr>
      </p:pic>
      <p:pic>
        <p:nvPicPr>
          <p:cNvPr id="19460" name="Picture 4" descr="http://upload.wikimedia.org/wikipedia/commons/thumb/2/2d/Catedral_vieja_de_Salamanca.jpg/250px-Catedral_vieja_de_Salamanca.jpg">
            <a:hlinkClick r:id="rId3"/>
          </p:cNvPr>
          <p:cNvPicPr>
            <a:picLocks noChangeAspect="1" noChangeArrowheads="1"/>
          </p:cNvPicPr>
          <p:nvPr/>
        </p:nvPicPr>
        <p:blipFill>
          <a:blip r:embed="rId8"/>
          <a:srcRect/>
          <a:stretch>
            <a:fillRect/>
          </a:stretch>
        </p:blipFill>
        <p:spPr bwMode="auto">
          <a:xfrm rot="16663516">
            <a:off x="-10336543" y="-1566863"/>
            <a:ext cx="2381250" cy="3133725"/>
          </a:xfrm>
          <a:prstGeom prst="rect">
            <a:avLst/>
          </a:prstGeom>
          <a:noFill/>
        </p:spPr>
      </p:pic>
      <p:pic>
        <p:nvPicPr>
          <p:cNvPr id="19461" name="Picture 5" descr="http://bits.wikimedia.org/static-1.23wmf5/skins/common/images/magnify-clip.png">
            <a:hlinkClick r:id="rId4" tooltip="Aumentar"/>
          </p:cNvPr>
          <p:cNvPicPr>
            <a:picLocks noChangeAspect="1" noChangeArrowheads="1"/>
          </p:cNvPicPr>
          <p:nvPr/>
        </p:nvPicPr>
        <p:blipFill>
          <a:blip r:embed="rId7"/>
          <a:srcRect/>
          <a:stretch>
            <a:fillRect/>
          </a:stretch>
        </p:blipFill>
        <p:spPr bwMode="auto">
          <a:xfrm>
            <a:off x="112713" y="3390900"/>
            <a:ext cx="142875" cy="104775"/>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46</TotalTime>
  <Words>681</Words>
  <Application>Microsoft Office PowerPoint</Application>
  <PresentationFormat>Presentación en pantalla (4:3)</PresentationFormat>
  <Paragraphs>15</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Flujo</vt:lpstr>
      <vt:lpstr>CATEDRAL VIEJA</vt:lpstr>
      <vt:lpstr>EL EDIFICIO</vt:lpstr>
      <vt:lpstr>EL EDIFICIO</vt:lpstr>
      <vt:lpstr>EL RETABLO MAYOR</vt:lpstr>
      <vt:lpstr>CAPILLA DE SAN MARTÍN</vt:lpstr>
    </vt:vector>
  </TitlesOfParts>
  <Company>JCYL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CATEDRAL VIEJA</dc:title>
  <dc:creator>LUCIA DE MEDRANO</dc:creator>
  <cp:lastModifiedBy>LUCIA DE MEDRANO</cp:lastModifiedBy>
  <cp:revision>5</cp:revision>
  <dcterms:created xsi:type="dcterms:W3CDTF">2013-12-12T09:55:07Z</dcterms:created>
  <dcterms:modified xsi:type="dcterms:W3CDTF">2013-12-16T10:22:55Z</dcterms:modified>
</cp:coreProperties>
</file>