
<file path=[Content_Types].xml><?xml version="1.0" encoding="utf-8"?>
<Types xmlns="http://schemas.openxmlformats.org/package/2006/content-types">
  <Default Extension="tmp"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sldIdLst>
    <p:sldId id="256" r:id="rId2"/>
    <p:sldId id="265" r:id="rId3"/>
    <p:sldId id="283" r:id="rId4"/>
    <p:sldId id="266" r:id="rId5"/>
    <p:sldId id="284" r:id="rId6"/>
    <p:sldId id="267" r:id="rId7"/>
    <p:sldId id="269" r:id="rId8"/>
    <p:sldId id="272" r:id="rId9"/>
    <p:sldId id="271" r:id="rId10"/>
    <p:sldId id="273" r:id="rId11"/>
    <p:sldId id="274" r:id="rId12"/>
    <p:sldId id="275" r:id="rId13"/>
    <p:sldId id="276" r:id="rId14"/>
    <p:sldId id="277" r:id="rId15"/>
    <p:sldId id="278" r:id="rId16"/>
    <p:sldId id="280" r:id="rId17"/>
    <p:sldId id="281" r:id="rId18"/>
    <p:sldId id="279" r:id="rId19"/>
    <p:sldId id="282" r:id="rId2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86"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F87828B-E984-4A9F-A1E3-5202F7E0D0FA}" type="datetimeFigureOut">
              <a:rPr lang="es-ES" smtClean="0"/>
              <a:t>07/05/2014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normAutofit/>
          </a:bodyPr>
          <a:lstStyle/>
          <a:p>
            <a:fld id="{37296AE8-74AA-41F6-BFF6-9A45EAF05C1D}"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F87828B-E984-4A9F-A1E3-5202F7E0D0FA}" type="datetimeFigureOut">
              <a:rPr lang="es-ES" smtClean="0"/>
              <a:t>07/05/2014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7296AE8-74AA-41F6-BFF6-9A45EAF05C1D}"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F87828B-E984-4A9F-A1E3-5202F7E0D0FA}" type="datetimeFigureOut">
              <a:rPr lang="es-ES" smtClean="0"/>
              <a:t>07/05/2014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7296AE8-74AA-41F6-BFF6-9A45EAF05C1D}"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a:off x="685800" y="1600201"/>
            <a:ext cx="7772400" cy="3733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F87828B-E984-4A9F-A1E3-5202F7E0D0FA}" type="datetimeFigureOut">
              <a:rPr lang="es-ES" smtClean="0"/>
              <a:t>07/05/2014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7296AE8-74AA-41F6-BFF6-9A45EAF05C1D}"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F87828B-E984-4A9F-A1E3-5202F7E0D0FA}" type="datetimeFigureOut">
              <a:rPr lang="es-ES" smtClean="0"/>
              <a:t>07/05/2014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7296AE8-74AA-41F6-BFF6-9A45EAF05C1D}"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F87828B-E984-4A9F-A1E3-5202F7E0D0FA}" type="datetimeFigureOut">
              <a:rPr lang="es-ES" smtClean="0"/>
              <a:t>07/05/2014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7296AE8-74AA-41F6-BFF6-9A45EAF05C1D}" type="slidenum">
              <a:rPr lang="es-ES" smtClean="0"/>
              <a:t>‹Nº›</a:t>
            </a:fld>
            <a:endParaRPr lang="es-ES"/>
          </a:p>
        </p:txBody>
      </p:sp>
      <p:sp>
        <p:nvSpPr>
          <p:cNvPr id="13" name="Content Placeholder 12"/>
          <p:cNvSpPr>
            <a:spLocks noGrp="1"/>
          </p:cNvSpPr>
          <p:nvPr>
            <p:ph sz="quarter" idx="13"/>
          </p:nvPr>
        </p:nvSpPr>
        <p:spPr>
          <a:xfrm>
            <a:off x="685800" y="1536192"/>
            <a:ext cx="3657600"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4F87828B-E984-4A9F-A1E3-5202F7E0D0FA}" type="datetimeFigureOut">
              <a:rPr lang="es-ES" smtClean="0"/>
              <a:t>07/05/2014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7296AE8-74AA-41F6-BFF6-9A45EAF05C1D}" type="slidenum">
              <a:rPr lang="es-ES" smtClean="0"/>
              <a:t>‹Nº›</a:t>
            </a:fld>
            <a:endParaRPr lang="es-ES"/>
          </a:p>
        </p:txBody>
      </p:sp>
      <p:sp>
        <p:nvSpPr>
          <p:cNvPr id="15" name="Content Placeholder 14"/>
          <p:cNvSpPr>
            <a:spLocks noGrp="1"/>
          </p:cNvSpPr>
          <p:nvPr>
            <p:ph sz="quarter" idx="13"/>
          </p:nvPr>
        </p:nvSpPr>
        <p:spPr>
          <a:xfrm>
            <a:off x="685800" y="2209800"/>
            <a:ext cx="3657600" cy="3200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4F87828B-E984-4A9F-A1E3-5202F7E0D0FA}" type="datetimeFigureOut">
              <a:rPr lang="es-ES" smtClean="0"/>
              <a:t>07/05/2014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7296AE8-74AA-41F6-BFF6-9A45EAF05C1D}"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4F87828B-E984-4A9F-A1E3-5202F7E0D0FA}" type="datetimeFigureOut">
              <a:rPr lang="es-ES" smtClean="0"/>
              <a:t>07/05/2014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7296AE8-74AA-41F6-BFF6-9A45EAF05C1D}"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s-ES" smtClean="0"/>
              <a:t>Haga clic para modificar el estilo de título del patrón</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F87828B-E984-4A9F-A1E3-5202F7E0D0FA}" type="datetimeFigureOut">
              <a:rPr lang="es-ES" smtClean="0"/>
              <a:t>07/05/2014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7296AE8-74AA-41F6-BFF6-9A45EAF05C1D}" type="slidenum">
              <a:rPr lang="es-ES" smtClean="0"/>
              <a:t>‹Nº›</a:t>
            </a:fld>
            <a:endParaRPr lang="es-ES"/>
          </a:p>
        </p:txBody>
      </p:sp>
      <p:sp>
        <p:nvSpPr>
          <p:cNvPr id="13" name="Content Placeholder 12"/>
          <p:cNvSpPr>
            <a:spLocks noGrp="1"/>
          </p:cNvSpPr>
          <p:nvPr>
            <p:ph sz="quarter" idx="13"/>
          </p:nvPr>
        </p:nvSpPr>
        <p:spPr>
          <a:xfrm>
            <a:off x="4572000" y="609600"/>
            <a:ext cx="3886200" cy="4191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F87828B-E984-4A9F-A1E3-5202F7E0D0FA}" type="datetimeFigureOut">
              <a:rPr lang="es-ES" smtClean="0"/>
              <a:t>07/05/2014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7296AE8-74AA-41F6-BFF6-9A45EAF05C1D}" type="slidenum">
              <a:rPr lang="es-ES" smtClean="0"/>
              <a:t>‹Nº›</a:t>
            </a:fld>
            <a:endParaRPr lang="es-E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s-ES" smtClean="0"/>
              <a:t>Haga clic para modificar el estilo de título del patrón</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4F87828B-E984-4A9F-A1E3-5202F7E0D0FA}" type="datetimeFigureOut">
              <a:rPr lang="es-ES" smtClean="0"/>
              <a:t>07/05/2014</a:t>
            </a:fld>
            <a:endParaRPr lang="es-E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s-E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37296AE8-74AA-41F6-BFF6-9A45EAF05C1D}" type="slidenum">
              <a:rPr lang="es-ES" smtClean="0"/>
              <a:t>‹Nº›</a:t>
            </a:fld>
            <a:endParaRPr lang="es-ES"/>
          </a:p>
        </p:txBody>
      </p:sp>
    </p:spTree>
  </p:cSld>
  <p:clrMap bg1="dk1" tx1="lt1" bg2="dk2" tx2="lt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7.jpe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luciademedrano.es/TECNICEA./T_Inicio.htm" TargetMode="External"/><Relationship Id="rId7" Type="http://schemas.openxmlformats.org/officeDocument/2006/relationships/image" Target="../media/image5.jpg"/><Relationship Id="rId2" Type="http://schemas.openxmlformats.org/officeDocument/2006/relationships/hyperlink" Target="http://proyectotecnicea.eu/"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g"/><Relationship Id="rId4" Type="http://schemas.openxmlformats.org/officeDocument/2006/relationships/hyperlink" Target="http://www.luciademedrano.es/TECNICEA./T_02.ht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youtu.be/Arracc5jfKg" TargetMode="External"/><Relationship Id="rId2" Type="http://schemas.openxmlformats.org/officeDocument/2006/relationships/hyperlink" Target="http://www.luciademedrano.es/TECNICEA./encuentros/Vinhais/marzo_2014.html" TargetMode="External"/><Relationship Id="rId1" Type="http://schemas.openxmlformats.org/officeDocument/2006/relationships/slideLayout" Target="../slideLayouts/slideLayout2.xml"/><Relationship Id="rId4" Type="http://schemas.openxmlformats.org/officeDocument/2006/relationships/image" Target="../media/image10.tmp"/></Relationships>
</file>

<file path=ppt/slides/_rels/slide17.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hyperlink" Target="http://www.salamanca24horas.com/local/109802-el-instituto-lucia-de-medrano-participa-en-un-proyecto-europeo-sobre-tecnologia-e-innovacio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proyectotecnicea.eu"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5.jp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572000" y="620688"/>
            <a:ext cx="4104456" cy="2579712"/>
          </a:xfrm>
        </p:spPr>
        <p:txBody>
          <a:bodyPr>
            <a:noAutofit/>
          </a:bodyPr>
          <a:lstStyle/>
          <a:p>
            <a:r>
              <a:rPr lang="es-ES" sz="6000" dirty="0" err="1" smtClean="0"/>
              <a:t>SalVinTic</a:t>
            </a:r>
            <a:r>
              <a:rPr lang="es-ES" sz="6000" dirty="0" smtClean="0"/>
              <a:t> </a:t>
            </a:r>
            <a:br>
              <a:rPr lang="es-ES" sz="6000" dirty="0" smtClean="0"/>
            </a:br>
            <a:r>
              <a:rPr lang="es-ES" sz="6000" dirty="0" smtClean="0"/>
              <a:t>Proyecto TECNICEA</a:t>
            </a:r>
            <a:endParaRPr lang="es-ES" sz="6000" dirty="0"/>
          </a:p>
        </p:txBody>
      </p:sp>
      <p:sp>
        <p:nvSpPr>
          <p:cNvPr id="3" name="2 Subtítulo"/>
          <p:cNvSpPr>
            <a:spLocks noGrp="1"/>
          </p:cNvSpPr>
          <p:nvPr>
            <p:ph type="subTitle" idx="1"/>
          </p:nvPr>
        </p:nvSpPr>
        <p:spPr>
          <a:xfrm>
            <a:off x="4572000" y="3203574"/>
            <a:ext cx="4392488" cy="1825625"/>
          </a:xfrm>
        </p:spPr>
        <p:txBody>
          <a:bodyPr>
            <a:noAutofit/>
          </a:bodyPr>
          <a:lstStyle/>
          <a:p>
            <a:r>
              <a:rPr lang="es-ES" sz="3200" dirty="0" smtClean="0"/>
              <a:t>I.E.S. Lucía de Medrano – Salamanca</a:t>
            </a:r>
          </a:p>
          <a:p>
            <a:r>
              <a:rPr lang="es-ES" sz="3200" dirty="0" smtClean="0"/>
              <a:t>A.E. D. </a:t>
            </a:r>
            <a:r>
              <a:rPr lang="es-ES" sz="3200" dirty="0" err="1" smtClean="0"/>
              <a:t>Afonso</a:t>
            </a:r>
            <a:r>
              <a:rPr lang="es-ES" sz="3200" dirty="0" smtClean="0"/>
              <a:t> III – </a:t>
            </a:r>
            <a:r>
              <a:rPr lang="es-ES" sz="3200" dirty="0" err="1" smtClean="0"/>
              <a:t>Vinhais</a:t>
            </a:r>
            <a:r>
              <a:rPr lang="es-ES" sz="3200" dirty="0" smtClean="0"/>
              <a:t> </a:t>
            </a:r>
            <a:endParaRPr lang="es-ES" sz="3200"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657968"/>
            <a:ext cx="3505082" cy="792014"/>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75582"/>
            <a:ext cx="9144000" cy="888371"/>
          </a:xfrm>
          <a:prstGeom prst="rect">
            <a:avLst/>
          </a:prstGeom>
        </p:spPr>
      </p:pic>
      <p:pic>
        <p:nvPicPr>
          <p:cNvPr id="8" name="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937" y="2636912"/>
            <a:ext cx="3604344" cy="2233126"/>
          </a:xfrm>
          <a:prstGeom prst="rect">
            <a:avLst/>
          </a:prstGeom>
        </p:spPr>
      </p:pic>
      <p:pic>
        <p:nvPicPr>
          <p:cNvPr id="5" name="4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2033" y="216856"/>
            <a:ext cx="1368152" cy="1011242"/>
          </a:xfrm>
          <a:prstGeom prst="rect">
            <a:avLst/>
          </a:prstGeom>
        </p:spPr>
      </p:pic>
      <p:sp>
        <p:nvSpPr>
          <p:cNvPr id="10" name="9 Rectángulo"/>
          <p:cNvSpPr/>
          <p:nvPr/>
        </p:nvSpPr>
        <p:spPr>
          <a:xfrm>
            <a:off x="1752033" y="1243522"/>
            <a:ext cx="1368152" cy="2961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bg1"/>
                </a:solidFill>
              </a:rPr>
              <a:t>SALAMANCA</a:t>
            </a:r>
            <a:endParaRPr lang="es-ES" sz="1400" dirty="0">
              <a:solidFill>
                <a:schemeClr val="bg1"/>
              </a:solidFill>
            </a:endParaRPr>
          </a:p>
        </p:txBody>
      </p:sp>
    </p:spTree>
    <p:extLst>
      <p:ext uri="{BB962C8B-B14F-4D97-AF65-F5344CB8AC3E}">
        <p14:creationId xmlns:p14="http://schemas.microsoft.com/office/powerpoint/2010/main" val="952095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79512" y="980728"/>
            <a:ext cx="8784976" cy="5760641"/>
          </a:xfrm>
        </p:spPr>
        <p:txBody>
          <a:bodyPr>
            <a:noAutofit/>
          </a:bodyPr>
          <a:lstStyle/>
          <a:p>
            <a:pPr marL="457200" lvl="0" indent="-457200">
              <a:buFont typeface="+mj-lt"/>
              <a:buAutoNum type="arabicPeriod"/>
            </a:pPr>
            <a:r>
              <a:rPr lang="es-ES" sz="1800" dirty="0"/>
              <a:t>Ampliar el conocimiento sobre nuestra ciudad y nuestros pueblos desde diversas perspectivas y enfoques, tratando aspectos históricos, geográficos, lingüísticos, culturales, tecnológicos, organizativos, medioambientales, sociales y artísticos.</a:t>
            </a:r>
          </a:p>
          <a:p>
            <a:pPr marL="457200" lvl="0" indent="-457200">
              <a:buFont typeface="+mj-lt"/>
              <a:buAutoNum type="arabicPeriod"/>
            </a:pPr>
            <a:r>
              <a:rPr lang="es-ES" sz="1800" dirty="0"/>
              <a:t>Compartir y divulgar lo aprendido con alumnos de un país cercano y miembro, como el nuestro, de la Comunidad Europea, ampliando el conocimiento que los alumnos de ambos centros tienen de las regiones limítrofes más próximas de nuestro país vecino y fomentar su integración.</a:t>
            </a:r>
          </a:p>
          <a:p>
            <a:pPr marL="457200" lvl="0" indent="-457200">
              <a:buFont typeface="+mj-lt"/>
              <a:buAutoNum type="arabicPeriod"/>
            </a:pPr>
            <a:r>
              <a:rPr lang="es-ES" sz="1800" dirty="0"/>
              <a:t>Diferenciar los rasgos característicos del medio rural y urbano y valorar la importancia de cada uno de ellos. </a:t>
            </a:r>
          </a:p>
          <a:p>
            <a:pPr marL="457200" lvl="0" indent="-457200">
              <a:buFont typeface="+mj-lt"/>
              <a:buAutoNum type="arabicPeriod"/>
            </a:pPr>
            <a:r>
              <a:rPr lang="es-ES" sz="1800" dirty="0"/>
              <a:t>Sensibilizar a la comunidad educativa hacia el respeto del medio ambiente para crear un mundo sostenible y unos hábitos saludables.</a:t>
            </a:r>
          </a:p>
          <a:p>
            <a:pPr marL="457200" lvl="0" indent="-457200">
              <a:buFont typeface="+mj-lt"/>
              <a:buAutoNum type="arabicPeriod"/>
            </a:pPr>
            <a:r>
              <a:rPr lang="es-ES" sz="1800" dirty="0"/>
              <a:t>Favorecer y promover el uso de las TIC para conseguir información relacionada con el proyecto y disponer de la información obtenida con el proyecto como herramienta de trabajo. </a:t>
            </a:r>
          </a:p>
          <a:p>
            <a:pPr marL="457200" lvl="0" indent="-457200">
              <a:buFont typeface="+mj-lt"/>
              <a:buAutoNum type="arabicPeriod"/>
            </a:pPr>
            <a:r>
              <a:rPr lang="es-ES" sz="1800" dirty="0"/>
              <a:t>Crear una formación y actitud intercultural en la comunidad educativa, una actitud receptiva, comprensiva, tolerante, integradora, respetuosa y abierta.</a:t>
            </a:r>
          </a:p>
          <a:p>
            <a:pPr marL="457200" lvl="0" indent="-457200">
              <a:buFont typeface="+mj-lt"/>
              <a:buAutoNum type="arabicPeriod"/>
            </a:pPr>
            <a:r>
              <a:rPr lang="es-ES" sz="1800" dirty="0"/>
              <a:t>Incentivar el aprendizaje de la Lengua Portuguesa, potenciando la adquisición de conocimientos sobre la lengua y cultura portuguesas.</a:t>
            </a:r>
          </a:p>
          <a:p>
            <a:pPr marL="457200" lvl="0" indent="-457200">
              <a:buFont typeface="+mj-lt"/>
              <a:buAutoNum type="arabicPeriod"/>
            </a:pPr>
            <a:r>
              <a:rPr lang="es-ES" sz="1800" dirty="0"/>
              <a:t>Favorecer la investigación y experimentación con autonomía y responsabilidad con la orientación del profesorado</a:t>
            </a:r>
            <a:r>
              <a:rPr lang="es-ES" sz="1800" dirty="0" smtClean="0"/>
              <a:t>.</a:t>
            </a:r>
            <a:endParaRPr lang="es-ES" sz="1800" dirty="0"/>
          </a:p>
        </p:txBody>
      </p:sp>
      <p:sp>
        <p:nvSpPr>
          <p:cNvPr id="3" name="2 Título"/>
          <p:cNvSpPr>
            <a:spLocks noGrp="1"/>
          </p:cNvSpPr>
          <p:nvPr>
            <p:ph type="title"/>
          </p:nvPr>
        </p:nvSpPr>
        <p:spPr>
          <a:xfrm>
            <a:off x="251520" y="260648"/>
            <a:ext cx="7056784" cy="883876"/>
          </a:xfrm>
        </p:spPr>
        <p:txBody>
          <a:bodyPr>
            <a:normAutofit fontScale="90000"/>
          </a:bodyPr>
          <a:lstStyle/>
          <a:p>
            <a:r>
              <a:rPr lang="es-ES" dirty="0" smtClean="0"/>
              <a:t>Objetivos del proyecto del Lucía</a:t>
            </a:r>
            <a:endParaRPr lang="es-ES" dirty="0"/>
          </a:p>
        </p:txBody>
      </p:sp>
      <p:pic>
        <p:nvPicPr>
          <p:cNvPr id="6" name="5 Imagen" descr="nube_logoportugues.jpg"/>
          <p:cNvPicPr>
            <a:picLocks noChangeAspect="1"/>
          </p:cNvPicPr>
          <p:nvPr/>
        </p:nvPicPr>
        <p:blipFill>
          <a:blip r:embed="rId2" cstate="print"/>
          <a:stretch>
            <a:fillRect/>
          </a:stretch>
        </p:blipFill>
        <p:spPr>
          <a:xfrm>
            <a:off x="7973140" y="0"/>
            <a:ext cx="1170860" cy="725424"/>
          </a:xfrm>
          <a:prstGeom prst="rect">
            <a:avLst/>
          </a:prstGeom>
        </p:spPr>
      </p:pic>
      <p:pic>
        <p:nvPicPr>
          <p:cNvPr id="8" name="3 Imagen" descr="nube_logoportugues.jpg"/>
          <p:cNvPicPr>
            <a:picLocks noChangeAspect="1"/>
          </p:cNvPicPr>
          <p:nvPr/>
        </p:nvPicPr>
        <p:blipFill>
          <a:blip r:embed="rId2" cstate="print"/>
          <a:stretch>
            <a:fillRect/>
          </a:stretch>
        </p:blipFill>
        <p:spPr>
          <a:xfrm>
            <a:off x="7146334" y="6164740"/>
            <a:ext cx="1118945" cy="693259"/>
          </a:xfrm>
          <a:prstGeom prst="rect">
            <a:avLst/>
          </a:prstGeom>
        </p:spPr>
      </p:pic>
      <p:pic>
        <p:nvPicPr>
          <p:cNvPr id="9"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8522" y="6494695"/>
            <a:ext cx="1607812" cy="363304"/>
          </a:xfrm>
          <a:prstGeom prst="rect">
            <a:avLst/>
          </a:prstGeom>
        </p:spPr>
      </p:pic>
      <p:pic>
        <p:nvPicPr>
          <p:cNvPr id="10"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3762" y="6164740"/>
            <a:ext cx="937940" cy="693259"/>
          </a:xfrm>
          <a:prstGeom prst="rect">
            <a:avLst/>
          </a:prstGeom>
        </p:spPr>
      </p:pic>
      <p:pic>
        <p:nvPicPr>
          <p:cNvPr id="11"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328308"/>
            <a:ext cx="5538522" cy="538087"/>
          </a:xfrm>
          <a:prstGeom prst="rect">
            <a:avLst/>
          </a:prstGeom>
        </p:spPr>
      </p:pic>
    </p:spTree>
    <p:extLst>
      <p:ext uri="{BB962C8B-B14F-4D97-AF65-F5344CB8AC3E}">
        <p14:creationId xmlns:p14="http://schemas.microsoft.com/office/powerpoint/2010/main" val="39992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plus(in)">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plus(in)">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plus(in)">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plus(in)">
                                      <p:cBhvr>
                                        <p:cTn id="27" dur="20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plus(in)">
                                      <p:cBhvr>
                                        <p:cTn id="32" dur="20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plus(in)">
                                      <p:cBhvr>
                                        <p:cTn id="37" dur="20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3" presetClass="entr" presetSubtype="16"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plus(in)">
                                      <p:cBhvr>
                                        <p:cTn id="42" dur="20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3" presetClass="entr" presetSubtype="16" fill="hold" grpId="0"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plus(in)">
                                      <p:cBhvr>
                                        <p:cTn id="47"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797552107"/>
              </p:ext>
            </p:extLst>
          </p:nvPr>
        </p:nvGraphicFramePr>
        <p:xfrm>
          <a:off x="755577" y="1767606"/>
          <a:ext cx="7848871" cy="4176466"/>
        </p:xfrm>
        <a:graphic>
          <a:graphicData uri="http://schemas.openxmlformats.org/drawingml/2006/table">
            <a:tbl>
              <a:tblPr firstCol="1" bandRow="1" bandCol="1">
                <a:tableStyleId>{5C22544A-7EE6-4342-B048-85BDC9FD1C3A}</a:tableStyleId>
              </a:tblPr>
              <a:tblGrid>
                <a:gridCol w="4632174"/>
                <a:gridCol w="399055"/>
                <a:gridCol w="399055"/>
                <a:gridCol w="399055"/>
                <a:gridCol w="399055"/>
                <a:gridCol w="399055"/>
                <a:gridCol w="399055"/>
                <a:gridCol w="399055"/>
                <a:gridCol w="423312"/>
              </a:tblGrid>
              <a:tr h="430825">
                <a:tc>
                  <a:txBody>
                    <a:bodyPr/>
                    <a:lstStyle/>
                    <a:p>
                      <a:pPr>
                        <a:spcAft>
                          <a:spcPts val="0"/>
                        </a:spcAft>
                        <a:tabLst>
                          <a:tab pos="2700020" algn="ctr"/>
                          <a:tab pos="5400040" algn="r"/>
                        </a:tabLst>
                      </a:pPr>
                      <a:r>
                        <a:rPr lang="es-ES" sz="1200" dirty="0">
                          <a:effectLst/>
                        </a:rPr>
                        <a:t> </a:t>
                      </a:r>
                      <a:endParaRPr lang="es-ES" sz="1200" dirty="0">
                        <a:effectLst/>
                        <a:latin typeface="Times New Roman"/>
                        <a:ea typeface="Times New Roman"/>
                      </a:endParaRPr>
                    </a:p>
                  </a:txBody>
                  <a:tcPr marL="68580" marR="68580" marT="0" marB="0" anchor="ctr"/>
                </a:tc>
                <a:tc gridSpan="8">
                  <a:txBody>
                    <a:bodyPr/>
                    <a:lstStyle/>
                    <a:p>
                      <a:pPr algn="ctr">
                        <a:spcAft>
                          <a:spcPts val="0"/>
                        </a:spcAft>
                        <a:tabLst>
                          <a:tab pos="2700020" algn="ctr"/>
                          <a:tab pos="5400040" algn="r"/>
                        </a:tabLst>
                      </a:pPr>
                      <a:r>
                        <a:rPr lang="es-ES" sz="1200" dirty="0">
                          <a:effectLst/>
                        </a:rPr>
                        <a:t>Objetivos</a:t>
                      </a:r>
                      <a:endParaRPr lang="es-ES" sz="1200" dirty="0">
                        <a:effectLst/>
                        <a:latin typeface="Times New Roman"/>
                        <a:ea typeface="Times New Roman"/>
                      </a:endParaRPr>
                    </a:p>
                  </a:txBody>
                  <a:tcPr marL="68580" marR="6858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30825">
                <a:tc>
                  <a:txBody>
                    <a:bodyPr/>
                    <a:lstStyle/>
                    <a:p>
                      <a:pPr>
                        <a:spcAft>
                          <a:spcPts val="0"/>
                        </a:spcAft>
                        <a:tabLst>
                          <a:tab pos="2700020" algn="ctr"/>
                          <a:tab pos="5400040" algn="r"/>
                        </a:tabLst>
                      </a:pPr>
                      <a:r>
                        <a:rPr lang="es-ES" sz="1200" dirty="0">
                          <a:effectLst/>
                        </a:rPr>
                        <a:t>Competencias</a:t>
                      </a:r>
                      <a:endParaRPr lang="es-ES" sz="1200" dirty="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1</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dirty="0">
                          <a:effectLst/>
                        </a:rPr>
                        <a:t>2</a:t>
                      </a:r>
                      <a:endParaRPr lang="es-ES" sz="1200" dirty="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3</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4</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5</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6</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7</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8</a:t>
                      </a:r>
                      <a:endParaRPr lang="es-ES" sz="1200">
                        <a:effectLst/>
                        <a:latin typeface="Times New Roman"/>
                        <a:ea typeface="Times New Roman"/>
                      </a:endParaRPr>
                    </a:p>
                  </a:txBody>
                  <a:tcPr marL="68580" marR="68580" marT="0" marB="0" anchor="ctr"/>
                </a:tc>
              </a:tr>
              <a:tr h="430825">
                <a:tc>
                  <a:txBody>
                    <a:bodyPr/>
                    <a:lstStyle/>
                    <a:p>
                      <a:pPr>
                        <a:spcAft>
                          <a:spcPts val="0"/>
                        </a:spcAft>
                        <a:tabLst>
                          <a:tab pos="2700020" algn="ctr"/>
                          <a:tab pos="5400040" algn="r"/>
                        </a:tabLst>
                      </a:pPr>
                      <a:r>
                        <a:rPr lang="es-ES" sz="1200" dirty="0">
                          <a:effectLst/>
                        </a:rPr>
                        <a:t>Comunicación lingüística</a:t>
                      </a:r>
                      <a:endParaRPr lang="es-ES" sz="1200" dirty="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X</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X</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X</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 </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 </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X</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X</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 </a:t>
                      </a:r>
                      <a:endParaRPr lang="es-ES" sz="1200">
                        <a:effectLst/>
                        <a:latin typeface="Times New Roman"/>
                        <a:ea typeface="Times New Roman"/>
                      </a:endParaRPr>
                    </a:p>
                  </a:txBody>
                  <a:tcPr marL="68580" marR="68580" marT="0" marB="0" anchor="ctr"/>
                </a:tc>
              </a:tr>
              <a:tr h="430825">
                <a:tc>
                  <a:txBody>
                    <a:bodyPr/>
                    <a:lstStyle/>
                    <a:p>
                      <a:pPr>
                        <a:spcAft>
                          <a:spcPts val="0"/>
                        </a:spcAft>
                        <a:tabLst>
                          <a:tab pos="2700020" algn="ctr"/>
                          <a:tab pos="5400040" algn="r"/>
                        </a:tabLst>
                      </a:pPr>
                      <a:r>
                        <a:rPr lang="es-ES" sz="1200" dirty="0">
                          <a:effectLst/>
                        </a:rPr>
                        <a:t>Conocimiento e interacción con el mundo físico.</a:t>
                      </a:r>
                      <a:endParaRPr lang="es-ES" sz="1200" dirty="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X</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 </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 </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X</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 </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 </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 </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 </a:t>
                      </a:r>
                      <a:endParaRPr lang="es-ES" sz="1200">
                        <a:effectLst/>
                        <a:latin typeface="Times New Roman"/>
                        <a:ea typeface="Times New Roman"/>
                      </a:endParaRPr>
                    </a:p>
                  </a:txBody>
                  <a:tcPr marL="68580" marR="68580" marT="0" marB="0" anchor="ctr"/>
                </a:tc>
              </a:tr>
              <a:tr h="729866">
                <a:tc>
                  <a:txBody>
                    <a:bodyPr/>
                    <a:lstStyle/>
                    <a:p>
                      <a:pPr>
                        <a:spcAft>
                          <a:spcPts val="0"/>
                        </a:spcAft>
                        <a:tabLst>
                          <a:tab pos="2700020" algn="ctr"/>
                          <a:tab pos="5400040" algn="r"/>
                        </a:tabLst>
                      </a:pPr>
                      <a:r>
                        <a:rPr lang="es-ES" sz="1200">
                          <a:effectLst/>
                        </a:rPr>
                        <a:t>Tratamiento de la Información y competencia digital.</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X</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X</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 </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X</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X</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X</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 </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X</a:t>
                      </a:r>
                      <a:endParaRPr lang="es-ES" sz="1200">
                        <a:effectLst/>
                        <a:latin typeface="Times New Roman"/>
                        <a:ea typeface="Times New Roman"/>
                      </a:endParaRPr>
                    </a:p>
                  </a:txBody>
                  <a:tcPr marL="68580" marR="68580" marT="0" marB="0" anchor="ctr"/>
                </a:tc>
              </a:tr>
              <a:tr h="430825">
                <a:tc>
                  <a:txBody>
                    <a:bodyPr/>
                    <a:lstStyle/>
                    <a:p>
                      <a:pPr>
                        <a:spcAft>
                          <a:spcPts val="0"/>
                        </a:spcAft>
                        <a:tabLst>
                          <a:tab pos="2700020" algn="ctr"/>
                          <a:tab pos="5400040" algn="r"/>
                        </a:tabLst>
                      </a:pPr>
                      <a:r>
                        <a:rPr lang="es-ES" sz="1200">
                          <a:effectLst/>
                        </a:rPr>
                        <a:t>Social y ciudadana.</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X</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X</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X</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 </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 </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X</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 </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 </a:t>
                      </a:r>
                      <a:endParaRPr lang="es-ES" sz="1200">
                        <a:effectLst/>
                        <a:latin typeface="Times New Roman"/>
                        <a:ea typeface="Times New Roman"/>
                      </a:endParaRPr>
                    </a:p>
                  </a:txBody>
                  <a:tcPr marL="68580" marR="68580" marT="0" marB="0" anchor="ctr"/>
                </a:tc>
              </a:tr>
              <a:tr h="430825">
                <a:tc>
                  <a:txBody>
                    <a:bodyPr/>
                    <a:lstStyle/>
                    <a:p>
                      <a:pPr>
                        <a:spcAft>
                          <a:spcPts val="0"/>
                        </a:spcAft>
                        <a:tabLst>
                          <a:tab pos="2700020" algn="ctr"/>
                          <a:tab pos="5400040" algn="r"/>
                        </a:tabLst>
                      </a:pPr>
                      <a:r>
                        <a:rPr lang="es-ES" sz="1200">
                          <a:effectLst/>
                        </a:rPr>
                        <a:t>Cultural y artística.</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X</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 </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X</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 </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 </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X</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 </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 </a:t>
                      </a:r>
                      <a:endParaRPr lang="es-ES" sz="1200">
                        <a:effectLst/>
                        <a:latin typeface="Times New Roman"/>
                        <a:ea typeface="Times New Roman"/>
                      </a:endParaRPr>
                    </a:p>
                  </a:txBody>
                  <a:tcPr marL="68580" marR="68580" marT="0" marB="0" anchor="ctr"/>
                </a:tc>
              </a:tr>
              <a:tr h="430825">
                <a:tc>
                  <a:txBody>
                    <a:bodyPr/>
                    <a:lstStyle/>
                    <a:p>
                      <a:pPr>
                        <a:spcAft>
                          <a:spcPts val="0"/>
                        </a:spcAft>
                        <a:tabLst>
                          <a:tab pos="2700020" algn="ctr"/>
                          <a:tab pos="5400040" algn="r"/>
                        </a:tabLst>
                      </a:pPr>
                      <a:r>
                        <a:rPr lang="es-ES" sz="1200">
                          <a:effectLst/>
                        </a:rPr>
                        <a:t>Aprender a aprender</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X</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X</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X</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X</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X</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 </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X</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X</a:t>
                      </a:r>
                      <a:endParaRPr lang="es-ES" sz="1200">
                        <a:effectLst/>
                        <a:latin typeface="Times New Roman"/>
                        <a:ea typeface="Times New Roman"/>
                      </a:endParaRPr>
                    </a:p>
                  </a:txBody>
                  <a:tcPr marL="68580" marR="68580" marT="0" marB="0" anchor="ctr"/>
                </a:tc>
              </a:tr>
              <a:tr h="430825">
                <a:tc>
                  <a:txBody>
                    <a:bodyPr/>
                    <a:lstStyle/>
                    <a:p>
                      <a:pPr>
                        <a:spcAft>
                          <a:spcPts val="0"/>
                        </a:spcAft>
                        <a:tabLst>
                          <a:tab pos="2700020" algn="ctr"/>
                          <a:tab pos="5400040" algn="r"/>
                        </a:tabLst>
                      </a:pPr>
                      <a:r>
                        <a:rPr lang="es-ES" sz="1200">
                          <a:effectLst/>
                        </a:rPr>
                        <a:t>Iniciativa personal</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X</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X</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X</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X</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X</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 </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a:effectLst/>
                        </a:rPr>
                        <a:t>X</a:t>
                      </a:r>
                      <a:endParaRPr lang="es-ES" sz="1200">
                        <a:effectLst/>
                        <a:latin typeface="Times New Roman"/>
                        <a:ea typeface="Times New Roman"/>
                      </a:endParaRPr>
                    </a:p>
                  </a:txBody>
                  <a:tcPr marL="68580" marR="68580" marT="0" marB="0" anchor="ctr"/>
                </a:tc>
                <a:tc>
                  <a:txBody>
                    <a:bodyPr/>
                    <a:lstStyle/>
                    <a:p>
                      <a:pPr algn="ctr">
                        <a:spcAft>
                          <a:spcPts val="0"/>
                        </a:spcAft>
                        <a:tabLst>
                          <a:tab pos="2700020" algn="ctr"/>
                          <a:tab pos="5400040" algn="r"/>
                        </a:tabLst>
                      </a:pPr>
                      <a:r>
                        <a:rPr lang="es-ES" sz="1200" dirty="0">
                          <a:effectLst/>
                        </a:rPr>
                        <a:t>X</a:t>
                      </a:r>
                      <a:endParaRPr lang="es-ES" sz="1200" dirty="0">
                        <a:effectLst/>
                        <a:latin typeface="Times New Roman"/>
                        <a:ea typeface="Times New Roman"/>
                      </a:endParaRPr>
                    </a:p>
                  </a:txBody>
                  <a:tcPr marL="68580" marR="68580" marT="0" marB="0" anchor="ctr"/>
                </a:tc>
              </a:tr>
            </a:tbl>
          </a:graphicData>
        </a:graphic>
      </p:graphicFrame>
      <p:sp>
        <p:nvSpPr>
          <p:cNvPr id="3" name="2 Título"/>
          <p:cNvSpPr>
            <a:spLocks noGrp="1"/>
          </p:cNvSpPr>
          <p:nvPr>
            <p:ph type="title"/>
          </p:nvPr>
        </p:nvSpPr>
        <p:spPr>
          <a:xfrm>
            <a:off x="395536" y="713356"/>
            <a:ext cx="8208912" cy="1054250"/>
          </a:xfrm>
        </p:spPr>
        <p:txBody>
          <a:bodyPr>
            <a:normAutofit/>
          </a:bodyPr>
          <a:lstStyle/>
          <a:p>
            <a:r>
              <a:rPr lang="es-ES" dirty="0" smtClean="0"/>
              <a:t>Competencias y objetivos - Lucía</a:t>
            </a:r>
            <a:endParaRPr lang="es-ES" dirty="0"/>
          </a:p>
        </p:txBody>
      </p:sp>
      <p:pic>
        <p:nvPicPr>
          <p:cNvPr id="6" name="5 Imagen" descr="nube_logoportugues.jpg"/>
          <p:cNvPicPr>
            <a:picLocks noChangeAspect="1"/>
          </p:cNvPicPr>
          <p:nvPr/>
        </p:nvPicPr>
        <p:blipFill>
          <a:blip r:embed="rId2" cstate="print"/>
          <a:stretch>
            <a:fillRect/>
          </a:stretch>
        </p:blipFill>
        <p:spPr>
          <a:xfrm>
            <a:off x="7973140" y="0"/>
            <a:ext cx="1170860" cy="725424"/>
          </a:xfrm>
          <a:prstGeom prst="rect">
            <a:avLst/>
          </a:prstGeom>
        </p:spPr>
      </p:pic>
      <p:pic>
        <p:nvPicPr>
          <p:cNvPr id="7" name="6 Imagen" descr="logo_lucia_color.jpg"/>
          <p:cNvPicPr>
            <a:picLocks noChangeAspect="1"/>
          </p:cNvPicPr>
          <p:nvPr/>
        </p:nvPicPr>
        <p:blipFill>
          <a:blip r:embed="rId3" cstate="print"/>
          <a:stretch>
            <a:fillRect/>
          </a:stretch>
        </p:blipFill>
        <p:spPr>
          <a:xfrm>
            <a:off x="7000796" y="0"/>
            <a:ext cx="981456" cy="725424"/>
          </a:xfrm>
          <a:prstGeom prst="rect">
            <a:avLst/>
          </a:prstGeom>
        </p:spPr>
      </p:pic>
    </p:spTree>
    <p:extLst>
      <p:ext uri="{BB962C8B-B14F-4D97-AF65-F5344CB8AC3E}">
        <p14:creationId xmlns:p14="http://schemas.microsoft.com/office/powerpoint/2010/main" val="118736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a:xfrm>
            <a:off x="323528" y="1011607"/>
            <a:ext cx="8640960" cy="5589240"/>
          </a:xfrm>
        </p:spPr>
        <p:txBody>
          <a:bodyPr>
            <a:normAutofit/>
          </a:bodyPr>
          <a:lstStyle/>
          <a:p>
            <a:r>
              <a:rPr lang="pt-PT" sz="2800" dirty="0" smtClean="0"/>
              <a:t>1º y 2º de ESO </a:t>
            </a:r>
            <a:r>
              <a:rPr lang="pt-PT" sz="2800" dirty="0" smtClean="0"/>
              <a:t>completos, incluídos los </a:t>
            </a:r>
            <a:r>
              <a:rPr lang="pt-PT" sz="2800" dirty="0" err="1" smtClean="0"/>
              <a:t>alumno</a:t>
            </a:r>
            <a:r>
              <a:rPr lang="pt-PT" sz="2800" dirty="0" err="1" smtClean="0"/>
              <a:t>s</a:t>
            </a:r>
            <a:r>
              <a:rPr lang="pt-PT" sz="2800" dirty="0" smtClean="0"/>
              <a:t> de </a:t>
            </a:r>
            <a:r>
              <a:rPr lang="pt-PT" sz="2800" dirty="0" err="1" smtClean="0"/>
              <a:t>Portugués</a:t>
            </a:r>
            <a:r>
              <a:rPr lang="pt-PT" sz="2800" dirty="0" smtClean="0"/>
              <a:t> </a:t>
            </a:r>
            <a:r>
              <a:rPr lang="pt-PT" sz="2800" dirty="0" err="1" smtClean="0"/>
              <a:t>del</a:t>
            </a:r>
            <a:r>
              <a:rPr lang="pt-PT" sz="2800" dirty="0" smtClean="0"/>
              <a:t> I.E.S. </a:t>
            </a:r>
            <a:r>
              <a:rPr lang="pt-PT" sz="2800" dirty="0" err="1" smtClean="0"/>
              <a:t>Lucía</a:t>
            </a:r>
            <a:r>
              <a:rPr lang="pt-PT" sz="2800" dirty="0" smtClean="0"/>
              <a:t> de </a:t>
            </a:r>
            <a:r>
              <a:rPr lang="pt-PT" sz="2800" dirty="0" err="1" smtClean="0"/>
              <a:t>Medrano</a:t>
            </a:r>
            <a:r>
              <a:rPr lang="pt-PT" sz="2800" dirty="0" smtClean="0"/>
              <a:t>.</a:t>
            </a:r>
            <a:endParaRPr lang="pt-PT" sz="2800" dirty="0" smtClean="0"/>
          </a:p>
          <a:p>
            <a:r>
              <a:rPr lang="pt-PT" sz="2800" dirty="0" err="1" smtClean="0"/>
              <a:t>Selección</a:t>
            </a:r>
            <a:r>
              <a:rPr lang="pt-PT" sz="2800" dirty="0" smtClean="0"/>
              <a:t> </a:t>
            </a:r>
            <a:r>
              <a:rPr lang="pt-PT" sz="2800" dirty="0" smtClean="0"/>
              <a:t>de los 30 alumnos participantes en los viajes</a:t>
            </a:r>
            <a:r>
              <a:rPr lang="pt-PT" sz="2800" dirty="0" smtClean="0"/>
              <a:t>.</a:t>
            </a:r>
            <a:r>
              <a:rPr lang="es-ES" sz="3600" dirty="0"/>
              <a:t> </a:t>
            </a:r>
            <a:endParaRPr lang="es-ES" sz="3600" dirty="0" smtClean="0"/>
          </a:p>
          <a:p>
            <a:r>
              <a:rPr lang="es-ES" sz="2900" dirty="0" smtClean="0"/>
              <a:t>Documentar </a:t>
            </a:r>
            <a:r>
              <a:rPr lang="es-ES" sz="2900" dirty="0"/>
              <a:t>t</a:t>
            </a:r>
            <a:r>
              <a:rPr lang="x-none" sz="2900" dirty="0"/>
              <a:t>odas las actividades</a:t>
            </a:r>
            <a:r>
              <a:rPr lang="es-ES" sz="2900" dirty="0"/>
              <a:t>. </a:t>
            </a:r>
          </a:p>
          <a:p>
            <a:pPr lvl="1"/>
            <a:r>
              <a:rPr lang="x-none" sz="2900" u="sng" dirty="0"/>
              <a:t>Memoria de Actividad</a:t>
            </a:r>
            <a:r>
              <a:rPr lang="x-none" sz="2900" dirty="0"/>
              <a:t>: </a:t>
            </a:r>
            <a:endParaRPr lang="es-ES" sz="2900" dirty="0" smtClean="0"/>
          </a:p>
          <a:p>
            <a:pPr lvl="1"/>
            <a:r>
              <a:rPr lang="x-none" sz="2900" u="sng" dirty="0" smtClean="0"/>
              <a:t>Evaluación </a:t>
            </a:r>
            <a:r>
              <a:rPr lang="x-none" sz="2900" u="sng" dirty="0"/>
              <a:t>de la Actividad</a:t>
            </a:r>
            <a:r>
              <a:rPr lang="x-none" sz="2900" dirty="0"/>
              <a:t>: evaluará del 1 al 5 los siguientes aspectos:</a:t>
            </a:r>
            <a:endParaRPr lang="es-ES" sz="2900" dirty="0"/>
          </a:p>
          <a:p>
            <a:pPr lvl="1"/>
            <a:r>
              <a:rPr lang="x-none" sz="2900" u="sng" dirty="0" smtClean="0"/>
              <a:t>Descriptor </a:t>
            </a:r>
            <a:r>
              <a:rPr lang="x-none" sz="2900" u="sng" dirty="0"/>
              <a:t>de Competencias</a:t>
            </a:r>
            <a:r>
              <a:rPr lang="x-none" sz="2900" dirty="0"/>
              <a:t>: Valorará además de 1 a 5 las competencias trabajadas</a:t>
            </a:r>
            <a:r>
              <a:rPr lang="es-ES" sz="2900" dirty="0"/>
              <a:t>.</a:t>
            </a:r>
            <a:endParaRPr lang="es-ES" dirty="0"/>
          </a:p>
          <a:p>
            <a:endParaRPr lang="pt-PT" sz="2800" dirty="0" smtClean="0"/>
          </a:p>
        </p:txBody>
      </p:sp>
      <p:sp>
        <p:nvSpPr>
          <p:cNvPr id="3" name="Título 2"/>
          <p:cNvSpPr>
            <a:spLocks noGrp="1"/>
          </p:cNvSpPr>
          <p:nvPr>
            <p:ph type="title"/>
          </p:nvPr>
        </p:nvSpPr>
        <p:spPr>
          <a:xfrm>
            <a:off x="757808" y="-28110"/>
            <a:ext cx="7772400" cy="1143000"/>
          </a:xfrm>
        </p:spPr>
        <p:txBody>
          <a:bodyPr/>
          <a:lstStyle/>
          <a:p>
            <a:pPr algn="ctr"/>
            <a:r>
              <a:rPr lang="pt-PT" dirty="0" err="1" smtClean="0"/>
              <a:t>Alumnos</a:t>
            </a:r>
            <a:r>
              <a:rPr lang="pt-PT" dirty="0" smtClean="0"/>
              <a:t> </a:t>
            </a:r>
            <a:r>
              <a:rPr lang="pt-PT" dirty="0" smtClean="0"/>
              <a:t>y </a:t>
            </a:r>
            <a:r>
              <a:rPr lang="pt-PT" dirty="0" err="1" smtClean="0"/>
              <a:t>metodología</a:t>
            </a:r>
            <a:endParaRPr lang="pt-PT" dirty="0"/>
          </a:p>
        </p:txBody>
      </p:sp>
      <p:pic>
        <p:nvPicPr>
          <p:cNvPr id="5" name="3 Imagen" descr="nube_logoportugues.jpg"/>
          <p:cNvPicPr>
            <a:picLocks noChangeAspect="1"/>
          </p:cNvPicPr>
          <p:nvPr/>
        </p:nvPicPr>
        <p:blipFill>
          <a:blip r:embed="rId2" cstate="print"/>
          <a:stretch>
            <a:fillRect/>
          </a:stretch>
        </p:blipFill>
        <p:spPr>
          <a:xfrm>
            <a:off x="7146334" y="6164740"/>
            <a:ext cx="1118945" cy="693259"/>
          </a:xfrm>
          <a:prstGeom prst="rect">
            <a:avLst/>
          </a:prstGeom>
        </p:spPr>
      </p:pic>
      <p:pic>
        <p:nvPicPr>
          <p:cNvPr id="6"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8522" y="6494695"/>
            <a:ext cx="1607812" cy="363304"/>
          </a:xfrm>
          <a:prstGeom prst="rect">
            <a:avLst/>
          </a:prstGeom>
        </p:spPr>
      </p:pic>
      <p:pic>
        <p:nvPicPr>
          <p:cNvPr id="7"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3762" y="6164740"/>
            <a:ext cx="937940" cy="693259"/>
          </a:xfrm>
          <a:prstGeom prst="rect">
            <a:avLst/>
          </a:prstGeom>
        </p:spPr>
      </p:pic>
      <p:pic>
        <p:nvPicPr>
          <p:cNvPr id="8"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328308"/>
            <a:ext cx="5538522" cy="538087"/>
          </a:xfrm>
          <a:prstGeom prst="rect">
            <a:avLst/>
          </a:prstGeom>
        </p:spPr>
      </p:pic>
    </p:spTree>
    <p:extLst>
      <p:ext uri="{BB962C8B-B14F-4D97-AF65-F5344CB8AC3E}">
        <p14:creationId xmlns:p14="http://schemas.microsoft.com/office/powerpoint/2010/main" val="107122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p:cTn id="19"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p:cTn id="26"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2">
                                            <p:txEl>
                                              <p:pRg st="2" end="2"/>
                                            </p:tx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p:cTn id="3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2">
                                            <p:txEl>
                                              <p:pRg st="3" end="3"/>
                                            </p:tx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 calcmode="lin" valueType="num">
                                      <p:cBhvr>
                                        <p:cTn id="36"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8" dur="500"/>
                                        <p:tgtEl>
                                          <p:spTgt spid="2">
                                            <p:txEl>
                                              <p:pRg st="4" end="4"/>
                                            </p:txEl>
                                          </p:spTgt>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 calcmode="lin" valueType="num">
                                      <p:cBhvr>
                                        <p:cTn id="41"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86314" y="-28110"/>
            <a:ext cx="9057686" cy="1143000"/>
          </a:xfrm>
        </p:spPr>
        <p:txBody>
          <a:bodyPr>
            <a:normAutofit fontScale="90000"/>
          </a:bodyPr>
          <a:lstStyle/>
          <a:p>
            <a:pPr algn="ctr"/>
            <a:r>
              <a:rPr lang="es-ES" dirty="0" smtClean="0"/>
              <a:t>Actividades en el </a:t>
            </a:r>
            <a:r>
              <a:rPr lang="es-ES" dirty="0" err="1" smtClean="0"/>
              <a:t>ies</a:t>
            </a:r>
            <a:r>
              <a:rPr lang="es-ES" dirty="0" smtClean="0"/>
              <a:t> lucía de </a:t>
            </a:r>
            <a:r>
              <a:rPr lang="es-ES" dirty="0" err="1" smtClean="0"/>
              <a:t>medrano</a:t>
            </a:r>
            <a:endParaRPr lang="es-ES" dirty="0"/>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65" y="1120171"/>
            <a:ext cx="8889718" cy="5538015"/>
          </a:xfrm>
          <a:prstGeom prst="rect">
            <a:avLst/>
          </a:prstGeom>
        </p:spPr>
      </p:pic>
    </p:spTree>
    <p:extLst>
      <p:ext uri="{BB962C8B-B14F-4D97-AF65-F5344CB8AC3E}">
        <p14:creationId xmlns:p14="http://schemas.microsoft.com/office/powerpoint/2010/main" val="372467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86314" y="-28110"/>
            <a:ext cx="9057686" cy="1143000"/>
          </a:xfrm>
        </p:spPr>
        <p:txBody>
          <a:bodyPr>
            <a:normAutofit fontScale="90000"/>
          </a:bodyPr>
          <a:lstStyle/>
          <a:p>
            <a:pPr algn="ctr"/>
            <a:r>
              <a:rPr lang="pt-PT" dirty="0" err="1" smtClean="0"/>
              <a:t>Actividades</a:t>
            </a:r>
            <a:r>
              <a:rPr lang="pt-PT" dirty="0" smtClean="0"/>
              <a:t> </a:t>
            </a:r>
            <a:r>
              <a:rPr lang="pt-PT" dirty="0" err="1" smtClean="0"/>
              <a:t>en</a:t>
            </a:r>
            <a:r>
              <a:rPr lang="pt-PT" dirty="0" smtClean="0"/>
              <a:t> el </a:t>
            </a:r>
            <a:r>
              <a:rPr lang="pt-PT" dirty="0" err="1" smtClean="0"/>
              <a:t>i.e.s</a:t>
            </a:r>
            <a:r>
              <a:rPr lang="pt-PT" dirty="0" smtClean="0"/>
              <a:t>. </a:t>
            </a:r>
            <a:r>
              <a:rPr lang="pt-PT" dirty="0" err="1" smtClean="0"/>
              <a:t>lucía</a:t>
            </a:r>
            <a:r>
              <a:rPr lang="pt-PT" dirty="0" smtClean="0"/>
              <a:t> de </a:t>
            </a:r>
            <a:r>
              <a:rPr lang="pt-PT" dirty="0" err="1" smtClean="0"/>
              <a:t>medrano</a:t>
            </a:r>
            <a:endParaRPr lang="pt-PT" dirty="0"/>
          </a:p>
        </p:txBody>
      </p:sp>
      <p:pic>
        <p:nvPicPr>
          <p:cNvPr id="5" name="3 Imagen" descr="nube_logoportugues.jpg"/>
          <p:cNvPicPr>
            <a:picLocks noChangeAspect="1"/>
          </p:cNvPicPr>
          <p:nvPr/>
        </p:nvPicPr>
        <p:blipFill>
          <a:blip r:embed="rId2" cstate="print"/>
          <a:stretch>
            <a:fillRect/>
          </a:stretch>
        </p:blipFill>
        <p:spPr>
          <a:xfrm>
            <a:off x="7146334" y="6164740"/>
            <a:ext cx="1118945" cy="693259"/>
          </a:xfrm>
          <a:prstGeom prst="rect">
            <a:avLst/>
          </a:prstGeom>
        </p:spPr>
      </p:pic>
      <p:pic>
        <p:nvPicPr>
          <p:cNvPr id="6"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8522" y="6494695"/>
            <a:ext cx="1607812" cy="363304"/>
          </a:xfrm>
          <a:prstGeom prst="rect">
            <a:avLst/>
          </a:prstGeom>
        </p:spPr>
      </p:pic>
      <p:pic>
        <p:nvPicPr>
          <p:cNvPr id="7"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3762" y="6164740"/>
            <a:ext cx="937940" cy="693259"/>
          </a:xfrm>
          <a:prstGeom prst="rect">
            <a:avLst/>
          </a:prstGeom>
        </p:spPr>
      </p:pic>
      <p:pic>
        <p:nvPicPr>
          <p:cNvPr id="8"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328308"/>
            <a:ext cx="5538522" cy="538087"/>
          </a:xfrm>
          <a:prstGeom prst="rect">
            <a:avLst/>
          </a:prstGeom>
        </p:spPr>
      </p:pic>
      <p:pic>
        <p:nvPicPr>
          <p:cNvPr id="14" name="Imagen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47" y="1106887"/>
            <a:ext cx="9069947" cy="4392488"/>
          </a:xfrm>
          <a:prstGeom prst="rect">
            <a:avLst/>
          </a:prstGeom>
        </p:spPr>
      </p:pic>
      <p:pic>
        <p:nvPicPr>
          <p:cNvPr id="11" name="3 Imagen" descr="nube_logoportugues.jpg"/>
          <p:cNvPicPr>
            <a:picLocks noChangeAspect="1"/>
          </p:cNvPicPr>
          <p:nvPr/>
        </p:nvPicPr>
        <p:blipFill>
          <a:blip r:embed="rId2" cstate="print"/>
          <a:stretch>
            <a:fillRect/>
          </a:stretch>
        </p:blipFill>
        <p:spPr>
          <a:xfrm>
            <a:off x="7118030" y="6164741"/>
            <a:ext cx="1118945" cy="693259"/>
          </a:xfrm>
          <a:prstGeom prst="rect">
            <a:avLst/>
          </a:prstGeom>
        </p:spPr>
      </p:pic>
      <p:pic>
        <p:nvPicPr>
          <p:cNvPr id="12"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0218" y="6494696"/>
            <a:ext cx="1607812" cy="363304"/>
          </a:xfrm>
          <a:prstGeom prst="rect">
            <a:avLst/>
          </a:prstGeom>
        </p:spPr>
      </p:pic>
      <p:pic>
        <p:nvPicPr>
          <p:cNvPr id="15"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5458" y="6164741"/>
            <a:ext cx="937940" cy="693259"/>
          </a:xfrm>
          <a:prstGeom prst="rect">
            <a:avLst/>
          </a:prstGeom>
        </p:spPr>
      </p:pic>
      <p:pic>
        <p:nvPicPr>
          <p:cNvPr id="1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04" y="6328309"/>
            <a:ext cx="5538522" cy="538087"/>
          </a:xfrm>
          <a:prstGeom prst="rect">
            <a:avLst/>
          </a:prstGeom>
        </p:spPr>
      </p:pic>
    </p:spTree>
    <p:extLst>
      <p:ext uri="{BB962C8B-B14F-4D97-AF65-F5344CB8AC3E}">
        <p14:creationId xmlns:p14="http://schemas.microsoft.com/office/powerpoint/2010/main" val="329444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1520" y="1268760"/>
            <a:ext cx="8568951" cy="5328593"/>
          </a:xfrm>
        </p:spPr>
        <p:txBody>
          <a:bodyPr>
            <a:normAutofit/>
          </a:bodyPr>
          <a:lstStyle/>
          <a:p>
            <a:r>
              <a:rPr lang="es-ES" sz="2400" dirty="0" smtClean="0"/>
              <a:t>Todas las actividades deben utilizar las TIC, o para su realización propiamente dicha o como producto o recogida final de la actividad</a:t>
            </a:r>
            <a:r>
              <a:rPr lang="es-ES" sz="2400" dirty="0" smtClean="0"/>
              <a:t>.: presentaciones en PowerPoint, videos, fotografías, dibujos.</a:t>
            </a:r>
          </a:p>
          <a:p>
            <a:pPr marL="342900" lvl="1"/>
            <a:r>
              <a:rPr lang="x-none" sz="2400" dirty="0" smtClean="0"/>
              <a:t>Elaboración </a:t>
            </a:r>
            <a:r>
              <a:rPr lang="x-none" sz="2400" dirty="0"/>
              <a:t>final del DVD con todo el contenido del proyecto</a:t>
            </a:r>
            <a:r>
              <a:rPr lang="x-none" sz="2400" dirty="0"/>
              <a:t>.</a:t>
            </a:r>
            <a:endParaRPr lang="es-ES" sz="2400" dirty="0"/>
          </a:p>
          <a:p>
            <a:r>
              <a:rPr lang="es-ES" sz="2400" dirty="0" smtClean="0"/>
              <a:t>Se colgará en la plataforma </a:t>
            </a:r>
            <a:r>
              <a:rPr lang="es-ES" sz="2400" dirty="0" smtClean="0"/>
              <a:t>virtual (</a:t>
            </a:r>
            <a:r>
              <a:rPr lang="es-ES" sz="2400" dirty="0" smtClean="0">
                <a:hlinkClick r:id="rId2"/>
              </a:rPr>
              <a:t>proyectotecnicea.eu</a:t>
            </a:r>
            <a:r>
              <a:rPr lang="es-ES" sz="2400" dirty="0" smtClean="0"/>
              <a:t>) y en la web del </a:t>
            </a:r>
            <a:r>
              <a:rPr lang="es-ES" sz="2400" dirty="0" smtClean="0"/>
              <a:t>centro</a:t>
            </a:r>
            <a:r>
              <a:rPr lang="es-ES" sz="2400" dirty="0"/>
              <a:t> </a:t>
            </a:r>
            <a:endParaRPr lang="es-ES" sz="2400" dirty="0" smtClean="0"/>
          </a:p>
          <a:p>
            <a:r>
              <a:rPr lang="es-ES" sz="2400" dirty="0" smtClean="0">
                <a:hlinkClick r:id="rId3"/>
              </a:rPr>
              <a:t>Pinchar </a:t>
            </a:r>
            <a:r>
              <a:rPr lang="es-ES" sz="2400" dirty="0" smtClean="0"/>
              <a:t>para ver la web TECNICEA en IES Lucía de Medrano.</a:t>
            </a:r>
          </a:p>
          <a:p>
            <a:r>
              <a:rPr lang="es-ES" sz="2400" dirty="0" smtClean="0">
                <a:hlinkClick r:id="rId4"/>
              </a:rPr>
              <a:t>Pinchar </a:t>
            </a:r>
            <a:r>
              <a:rPr lang="es-ES" sz="2400" dirty="0" smtClean="0"/>
              <a:t>para ver la sección de actividades y su producción del proyecto en el IES Lucía de Medrano).</a:t>
            </a:r>
            <a:endParaRPr lang="es-ES" sz="2400" dirty="0"/>
          </a:p>
          <a:p>
            <a:endParaRPr lang="es-ES" sz="2400" dirty="0" smtClean="0"/>
          </a:p>
        </p:txBody>
      </p:sp>
      <p:sp>
        <p:nvSpPr>
          <p:cNvPr id="3" name="2 Título"/>
          <p:cNvSpPr>
            <a:spLocks noGrp="1"/>
          </p:cNvSpPr>
          <p:nvPr>
            <p:ph type="title"/>
          </p:nvPr>
        </p:nvSpPr>
        <p:spPr/>
        <p:txBody>
          <a:bodyPr/>
          <a:lstStyle/>
          <a:p>
            <a:r>
              <a:rPr lang="es-ES" dirty="0" smtClean="0"/>
              <a:t>Producción en TIC</a:t>
            </a:r>
            <a:endParaRPr lang="es-ES" dirty="0"/>
          </a:p>
        </p:txBody>
      </p:sp>
      <p:pic>
        <p:nvPicPr>
          <p:cNvPr id="5" name="3 Imagen" descr="nube_logoportugues.jpg"/>
          <p:cNvPicPr>
            <a:picLocks noChangeAspect="1"/>
          </p:cNvPicPr>
          <p:nvPr/>
        </p:nvPicPr>
        <p:blipFill>
          <a:blip r:embed="rId5" cstate="print"/>
          <a:stretch>
            <a:fillRect/>
          </a:stretch>
        </p:blipFill>
        <p:spPr>
          <a:xfrm>
            <a:off x="7118030" y="6164741"/>
            <a:ext cx="1118945" cy="693259"/>
          </a:xfrm>
          <a:prstGeom prst="rect">
            <a:avLst/>
          </a:prstGeom>
        </p:spPr>
      </p:pic>
      <p:pic>
        <p:nvPicPr>
          <p:cNvPr id="6" name="3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10218" y="6494696"/>
            <a:ext cx="1607812" cy="363304"/>
          </a:xfrm>
          <a:prstGeom prst="rect">
            <a:avLst/>
          </a:prstGeom>
        </p:spPr>
      </p:pic>
      <p:pic>
        <p:nvPicPr>
          <p:cNvPr id="7" name="4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5458" y="6164741"/>
            <a:ext cx="937940" cy="693259"/>
          </a:xfrm>
          <a:prstGeom prst="rect">
            <a:avLst/>
          </a:prstGeom>
        </p:spPr>
      </p:pic>
      <p:pic>
        <p:nvPicPr>
          <p:cNvPr id="8" name="5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304" y="6328309"/>
            <a:ext cx="5538522" cy="538087"/>
          </a:xfrm>
          <a:prstGeom prst="rect">
            <a:avLst/>
          </a:prstGeom>
        </p:spPr>
      </p:pic>
    </p:spTree>
    <p:extLst>
      <p:ext uri="{BB962C8B-B14F-4D97-AF65-F5344CB8AC3E}">
        <p14:creationId xmlns:p14="http://schemas.microsoft.com/office/powerpoint/2010/main" val="93727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7607640" y="1268760"/>
            <a:ext cx="1294532" cy="5328593"/>
          </a:xfrm>
        </p:spPr>
        <p:txBody>
          <a:bodyPr>
            <a:normAutofit/>
          </a:bodyPr>
          <a:lstStyle/>
          <a:p>
            <a:pPr marL="68580" indent="0">
              <a:buNone/>
            </a:pPr>
            <a:r>
              <a:rPr lang="es-ES" dirty="0" smtClean="0"/>
              <a:t>Fotos del encuentro (</a:t>
            </a:r>
            <a:r>
              <a:rPr lang="es-ES" dirty="0" smtClean="0">
                <a:hlinkClick r:id="rId2"/>
              </a:rPr>
              <a:t>pinchar</a:t>
            </a:r>
            <a:r>
              <a:rPr lang="es-ES" dirty="0" smtClean="0"/>
              <a:t>)</a:t>
            </a:r>
          </a:p>
          <a:p>
            <a:pPr marL="68580" indent="0">
              <a:buNone/>
            </a:pPr>
            <a:endParaRPr lang="es-ES" dirty="0" smtClean="0"/>
          </a:p>
          <a:p>
            <a:pPr marL="68580" indent="0">
              <a:buNone/>
            </a:pPr>
            <a:r>
              <a:rPr lang="es-ES" dirty="0" smtClean="0"/>
              <a:t>Video del encuentro (</a:t>
            </a:r>
            <a:r>
              <a:rPr lang="es-ES" dirty="0" smtClean="0">
                <a:hlinkClick r:id="rId3"/>
              </a:rPr>
              <a:t>pinchar</a:t>
            </a:r>
            <a:r>
              <a:rPr lang="es-ES" dirty="0" smtClean="0"/>
              <a:t>)</a:t>
            </a:r>
          </a:p>
        </p:txBody>
      </p:sp>
      <p:sp>
        <p:nvSpPr>
          <p:cNvPr id="3" name="2 Título"/>
          <p:cNvSpPr>
            <a:spLocks noGrp="1"/>
          </p:cNvSpPr>
          <p:nvPr>
            <p:ph type="title"/>
          </p:nvPr>
        </p:nvSpPr>
        <p:spPr>
          <a:xfrm>
            <a:off x="467544" y="274638"/>
            <a:ext cx="7990656" cy="1143000"/>
          </a:xfrm>
        </p:spPr>
        <p:txBody>
          <a:bodyPr>
            <a:normAutofit fontScale="90000"/>
          </a:bodyPr>
          <a:lstStyle/>
          <a:p>
            <a:pPr algn="ctr"/>
            <a:r>
              <a:rPr lang="es-ES" dirty="0" smtClean="0"/>
              <a:t>Encuentros de alumnos en </a:t>
            </a:r>
            <a:r>
              <a:rPr lang="es-ES" dirty="0" err="1" smtClean="0"/>
              <a:t>vinhais</a:t>
            </a:r>
            <a:r>
              <a:rPr lang="es-ES" dirty="0" smtClean="0"/>
              <a:t>: </a:t>
            </a:r>
            <a:br>
              <a:rPr lang="es-ES" dirty="0" smtClean="0"/>
            </a:br>
            <a:r>
              <a:rPr lang="es-ES" dirty="0" smtClean="0"/>
              <a:t>7 y 8 de marzo de 2014</a:t>
            </a:r>
            <a:endParaRPr lang="es-ES" dirty="0"/>
          </a:p>
        </p:txBody>
      </p:sp>
      <p:pic>
        <p:nvPicPr>
          <p:cNvPr id="10" name="Imagen 9"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95" y="1380926"/>
            <a:ext cx="7494944" cy="5477074"/>
          </a:xfrm>
          <a:prstGeom prst="rect">
            <a:avLst/>
          </a:prstGeom>
        </p:spPr>
      </p:pic>
    </p:spTree>
    <p:extLst>
      <p:ext uri="{BB962C8B-B14F-4D97-AF65-F5344CB8AC3E}">
        <p14:creationId xmlns:p14="http://schemas.microsoft.com/office/powerpoint/2010/main" val="293291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7956376" y="1532892"/>
            <a:ext cx="1187624" cy="2832211"/>
          </a:xfrm>
        </p:spPr>
        <p:txBody>
          <a:bodyPr>
            <a:normAutofit/>
          </a:bodyPr>
          <a:lstStyle/>
          <a:p>
            <a:pPr marL="68580" indent="0">
              <a:buNone/>
            </a:pPr>
            <a:r>
              <a:rPr lang="es-ES" dirty="0" smtClean="0"/>
              <a:t>Fotos del encuentro (pinchar en </a:t>
            </a:r>
            <a:r>
              <a:rPr lang="es-ES" dirty="0" smtClean="0">
                <a:hlinkClick r:id="rId2"/>
              </a:rPr>
              <a:t>noticia</a:t>
            </a:r>
            <a:r>
              <a:rPr lang="es-ES" dirty="0" smtClean="0"/>
              <a:t>)</a:t>
            </a:r>
          </a:p>
        </p:txBody>
      </p:sp>
      <p:sp>
        <p:nvSpPr>
          <p:cNvPr id="3" name="2 Título"/>
          <p:cNvSpPr>
            <a:spLocks noGrp="1"/>
          </p:cNvSpPr>
          <p:nvPr>
            <p:ph type="title"/>
          </p:nvPr>
        </p:nvSpPr>
        <p:spPr>
          <a:xfrm>
            <a:off x="395536" y="222505"/>
            <a:ext cx="8568952" cy="1143000"/>
          </a:xfrm>
        </p:spPr>
        <p:txBody>
          <a:bodyPr>
            <a:normAutofit fontScale="90000"/>
          </a:bodyPr>
          <a:lstStyle/>
          <a:p>
            <a:pPr algn="just"/>
            <a:r>
              <a:rPr lang="es-ES" dirty="0" smtClean="0"/>
              <a:t>Encuentros de alumnos en salamanca: </a:t>
            </a:r>
            <a:br>
              <a:rPr lang="es-ES" dirty="0" smtClean="0"/>
            </a:br>
            <a:r>
              <a:rPr lang="es-ES" dirty="0" smtClean="0"/>
              <a:t>24 y 25 de abril de 2014</a:t>
            </a:r>
            <a:endParaRPr lang="es-ES" dirty="0"/>
          </a:p>
        </p:txBody>
      </p:sp>
      <p:pic>
        <p:nvPicPr>
          <p:cNvPr id="4" name="Imagen 3"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484784"/>
            <a:ext cx="7668344" cy="4907740"/>
          </a:xfrm>
          <a:prstGeom prst="rect">
            <a:avLst/>
          </a:prstGeom>
        </p:spPr>
      </p:pic>
    </p:spTree>
    <p:extLst>
      <p:ext uri="{BB962C8B-B14F-4D97-AF65-F5344CB8AC3E}">
        <p14:creationId xmlns:p14="http://schemas.microsoft.com/office/powerpoint/2010/main" val="257195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484785"/>
            <a:ext cx="8352927" cy="5112568"/>
          </a:xfrm>
        </p:spPr>
        <p:txBody>
          <a:bodyPr>
            <a:normAutofit/>
          </a:bodyPr>
          <a:lstStyle/>
          <a:p>
            <a:r>
              <a:rPr lang="es-ES" sz="2800" dirty="0" smtClean="0"/>
              <a:t>Quedan actividades por terminar y la elaboración de la memoria final incluida en el DVD final con toda la producción.</a:t>
            </a:r>
          </a:p>
          <a:p>
            <a:r>
              <a:rPr lang="es-ES" sz="2800" dirty="0" smtClean="0"/>
              <a:t>Encuestas: a</a:t>
            </a:r>
            <a:r>
              <a:rPr lang="es-ES" sz="2800" dirty="0" smtClean="0"/>
              <a:t>s</a:t>
            </a:r>
            <a:r>
              <a:rPr lang="x-none" sz="2800" dirty="0" smtClean="0"/>
              <a:t>pectos </a:t>
            </a:r>
            <a:r>
              <a:rPr lang="x-none" sz="2800" dirty="0"/>
              <a:t>para la </a:t>
            </a:r>
            <a:r>
              <a:rPr lang="x-none" sz="2800" dirty="0" smtClean="0"/>
              <a:t>evaluación</a:t>
            </a:r>
            <a:r>
              <a:rPr lang="es-ES" sz="2800" dirty="0" smtClean="0"/>
              <a:t>, del 1 al 5</a:t>
            </a:r>
            <a:r>
              <a:rPr lang="x-none" sz="2800" dirty="0" smtClean="0"/>
              <a:t>:</a:t>
            </a:r>
            <a:endParaRPr lang="es-ES" sz="2800" dirty="0"/>
          </a:p>
          <a:p>
            <a:r>
              <a:rPr lang="x-none" sz="2800" dirty="0" smtClean="0"/>
              <a:t>Estas </a:t>
            </a:r>
            <a:r>
              <a:rPr lang="x-none" sz="2800" dirty="0"/>
              <a:t>encuestas </a:t>
            </a:r>
            <a:r>
              <a:rPr lang="es-ES" sz="2800" dirty="0" smtClean="0"/>
              <a:t>podrán rellenarse </a:t>
            </a:r>
            <a:r>
              <a:rPr lang="x-none" sz="2800" dirty="0" smtClean="0"/>
              <a:t>a </a:t>
            </a:r>
            <a:r>
              <a:rPr lang="x-none" sz="2800" dirty="0"/>
              <a:t>través de las </a:t>
            </a:r>
            <a:r>
              <a:rPr lang="es-ES" sz="2800" dirty="0" smtClean="0"/>
              <a:t>h</a:t>
            </a:r>
            <a:r>
              <a:rPr lang="x-none" sz="2800" dirty="0" smtClean="0"/>
              <a:t>erramientas </a:t>
            </a:r>
            <a:r>
              <a:rPr lang="x-none" sz="2800" dirty="0"/>
              <a:t>de </a:t>
            </a:r>
            <a:r>
              <a:rPr lang="x-none" sz="2800" dirty="0" smtClean="0"/>
              <a:t>Google Docs</a:t>
            </a:r>
            <a:r>
              <a:rPr lang="es-ES" sz="2800" dirty="0"/>
              <a:t> </a:t>
            </a:r>
            <a:r>
              <a:rPr lang="es-ES" sz="2800" dirty="0" smtClean="0"/>
              <a:t>y/o será un material de trabajo para</a:t>
            </a:r>
            <a:r>
              <a:rPr lang="es-ES" sz="2800" dirty="0" smtClean="0"/>
              <a:t> los alumnos de la asignatura de Estadística de Bachillerato.</a:t>
            </a:r>
            <a:endParaRPr lang="es-ES" sz="2800" dirty="0"/>
          </a:p>
          <a:p>
            <a:endParaRPr lang="es-ES" dirty="0"/>
          </a:p>
        </p:txBody>
      </p:sp>
      <p:sp>
        <p:nvSpPr>
          <p:cNvPr id="3" name="2 Título"/>
          <p:cNvSpPr>
            <a:spLocks noGrp="1"/>
          </p:cNvSpPr>
          <p:nvPr>
            <p:ph type="title"/>
          </p:nvPr>
        </p:nvSpPr>
        <p:spPr/>
        <p:txBody>
          <a:bodyPr/>
          <a:lstStyle/>
          <a:p>
            <a:r>
              <a:rPr lang="es-ES" dirty="0" smtClean="0"/>
              <a:t>Evaluación</a:t>
            </a:r>
            <a:endParaRPr lang="es-ES" dirty="0"/>
          </a:p>
        </p:txBody>
      </p:sp>
      <p:pic>
        <p:nvPicPr>
          <p:cNvPr id="5" name="3 Imagen" descr="nube_logoportugues.jpg"/>
          <p:cNvPicPr>
            <a:picLocks noChangeAspect="1"/>
          </p:cNvPicPr>
          <p:nvPr/>
        </p:nvPicPr>
        <p:blipFill>
          <a:blip r:embed="rId2" cstate="print"/>
          <a:stretch>
            <a:fillRect/>
          </a:stretch>
        </p:blipFill>
        <p:spPr>
          <a:xfrm>
            <a:off x="7118030" y="6164741"/>
            <a:ext cx="1118945" cy="693259"/>
          </a:xfrm>
          <a:prstGeom prst="rect">
            <a:avLst/>
          </a:prstGeom>
        </p:spPr>
      </p:pic>
      <p:pic>
        <p:nvPicPr>
          <p:cNvPr id="6"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0218" y="6494696"/>
            <a:ext cx="1607812" cy="363304"/>
          </a:xfrm>
          <a:prstGeom prst="rect">
            <a:avLst/>
          </a:prstGeom>
        </p:spPr>
      </p:pic>
      <p:pic>
        <p:nvPicPr>
          <p:cNvPr id="7"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5458" y="6164741"/>
            <a:ext cx="937940" cy="693259"/>
          </a:xfrm>
          <a:prstGeom prst="rect">
            <a:avLst/>
          </a:prstGeom>
        </p:spPr>
      </p:pic>
      <p:pic>
        <p:nvPicPr>
          <p:cNvPr id="8"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04" y="6328309"/>
            <a:ext cx="5538522" cy="538087"/>
          </a:xfrm>
          <a:prstGeom prst="rect">
            <a:avLst/>
          </a:prstGeom>
        </p:spPr>
      </p:pic>
    </p:spTree>
    <p:extLst>
      <p:ext uri="{BB962C8B-B14F-4D97-AF65-F5344CB8AC3E}">
        <p14:creationId xmlns:p14="http://schemas.microsoft.com/office/powerpoint/2010/main" val="234550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2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716016" y="908720"/>
            <a:ext cx="4104456" cy="1956878"/>
          </a:xfrm>
        </p:spPr>
        <p:txBody>
          <a:bodyPr>
            <a:noAutofit/>
          </a:bodyPr>
          <a:lstStyle/>
          <a:p>
            <a:r>
              <a:rPr lang="es-ES" sz="6000" dirty="0" smtClean="0"/>
              <a:t>¡Muchas gracias!</a:t>
            </a:r>
            <a:endParaRPr lang="es-ES" sz="6000" dirty="0"/>
          </a:p>
        </p:txBody>
      </p:sp>
      <p:sp>
        <p:nvSpPr>
          <p:cNvPr id="3" name="2 Subtítulo"/>
          <p:cNvSpPr>
            <a:spLocks noGrp="1"/>
          </p:cNvSpPr>
          <p:nvPr>
            <p:ph type="subTitle" idx="1"/>
          </p:nvPr>
        </p:nvSpPr>
        <p:spPr>
          <a:xfrm>
            <a:off x="4238281" y="3203574"/>
            <a:ext cx="4726207" cy="1825625"/>
          </a:xfrm>
        </p:spPr>
        <p:txBody>
          <a:bodyPr>
            <a:noAutofit/>
          </a:bodyPr>
          <a:lstStyle/>
          <a:p>
            <a:pPr algn="ctr"/>
            <a:r>
              <a:rPr lang="es-ES" sz="3600" dirty="0" smtClean="0"/>
              <a:t>I.E.S. Lucía de </a:t>
            </a:r>
            <a:r>
              <a:rPr lang="es-ES" sz="3600" dirty="0" smtClean="0"/>
              <a:t>Medrano</a:t>
            </a:r>
          </a:p>
          <a:p>
            <a:pPr algn="ctr"/>
            <a:r>
              <a:rPr lang="es-ES" sz="3600" dirty="0" smtClean="0"/>
              <a:t>Salamanca</a:t>
            </a:r>
            <a:endParaRPr lang="es-ES" sz="3600" dirty="0" smtClean="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657968"/>
            <a:ext cx="3505082" cy="792014"/>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75582"/>
            <a:ext cx="9144000" cy="888371"/>
          </a:xfrm>
          <a:prstGeom prst="rect">
            <a:avLst/>
          </a:prstGeom>
        </p:spPr>
      </p:pic>
      <p:pic>
        <p:nvPicPr>
          <p:cNvPr id="8" name="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937" y="2636912"/>
            <a:ext cx="3604344" cy="2233126"/>
          </a:xfrm>
          <a:prstGeom prst="rect">
            <a:avLst/>
          </a:prstGeom>
        </p:spPr>
      </p:pic>
      <p:pic>
        <p:nvPicPr>
          <p:cNvPr id="5" name="4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2033" y="216856"/>
            <a:ext cx="1368152" cy="1011242"/>
          </a:xfrm>
          <a:prstGeom prst="rect">
            <a:avLst/>
          </a:prstGeom>
        </p:spPr>
      </p:pic>
      <p:sp>
        <p:nvSpPr>
          <p:cNvPr id="10" name="9 Rectángulo"/>
          <p:cNvSpPr/>
          <p:nvPr/>
        </p:nvSpPr>
        <p:spPr>
          <a:xfrm>
            <a:off x="1752033" y="1243522"/>
            <a:ext cx="1368152" cy="2961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bg1"/>
                </a:solidFill>
              </a:rPr>
              <a:t>SALAMANCA</a:t>
            </a:r>
            <a:endParaRPr lang="es-ES" sz="1400" dirty="0">
              <a:solidFill>
                <a:schemeClr val="bg1"/>
              </a:solidFill>
            </a:endParaRPr>
          </a:p>
        </p:txBody>
      </p:sp>
    </p:spTree>
    <p:extLst>
      <p:ext uri="{BB962C8B-B14F-4D97-AF65-F5344CB8AC3E}">
        <p14:creationId xmlns:p14="http://schemas.microsoft.com/office/powerpoint/2010/main" val="77137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smtClean="0"/>
              <a:t>Objeto de la convocatoria del proyecto</a:t>
            </a:r>
            <a:endParaRPr lang="es-ES" dirty="0"/>
          </a:p>
        </p:txBody>
      </p:sp>
      <p:sp>
        <p:nvSpPr>
          <p:cNvPr id="3" name="2 Marcador de contenido"/>
          <p:cNvSpPr>
            <a:spLocks noGrp="1"/>
          </p:cNvSpPr>
          <p:nvPr>
            <p:ph idx="1"/>
          </p:nvPr>
        </p:nvSpPr>
        <p:spPr>
          <a:xfrm>
            <a:off x="304800" y="1554162"/>
            <a:ext cx="8686800" cy="5043190"/>
          </a:xfrm>
        </p:spPr>
        <p:txBody>
          <a:bodyPr>
            <a:normAutofit/>
          </a:bodyPr>
          <a:lstStyle/>
          <a:p>
            <a:r>
              <a:rPr lang="es-ES" sz="2400" dirty="0" smtClean="0"/>
              <a:t>Programa europeo dentro del Fondo Europeo de Desarrollo regional (FEDER), en el marco del Programa Operativo de Cooperación Transfronteriza España-Portugal (POCTEP) 2007-2013.</a:t>
            </a:r>
          </a:p>
          <a:p>
            <a:r>
              <a:rPr lang="es-ES" sz="2400" dirty="0"/>
              <a:t>El Proyecto TECNICEA (Tecnología e Innovación en el Contexto Educativo del Alumnado) está liderado por la </a:t>
            </a:r>
            <a:r>
              <a:rPr lang="es-ES" sz="2400" b="1" dirty="0"/>
              <a:t>Dirección General de Innovación Educativa y Formación del Profesorado </a:t>
            </a:r>
            <a:r>
              <a:rPr lang="es-ES" sz="2400" dirty="0"/>
              <a:t>de la Junta de Castilla y León y cuenta, como socios, con la </a:t>
            </a:r>
            <a:r>
              <a:rPr lang="es-ES" sz="2400" dirty="0" err="1"/>
              <a:t>Direção</a:t>
            </a:r>
            <a:r>
              <a:rPr lang="es-ES" sz="2400" dirty="0"/>
              <a:t> </a:t>
            </a:r>
            <a:r>
              <a:rPr lang="es-ES" sz="2400" dirty="0" err="1"/>
              <a:t>Geral</a:t>
            </a:r>
            <a:r>
              <a:rPr lang="es-ES" sz="2400" dirty="0"/>
              <a:t> dos </a:t>
            </a:r>
            <a:r>
              <a:rPr lang="es-ES" sz="2400" dirty="0" err="1"/>
              <a:t>Estabelecimentos</a:t>
            </a:r>
            <a:r>
              <a:rPr lang="es-ES" sz="2400" dirty="0"/>
              <a:t> Escolares – </a:t>
            </a:r>
            <a:r>
              <a:rPr lang="es-ES" sz="2400" dirty="0" err="1"/>
              <a:t>Direção</a:t>
            </a:r>
            <a:r>
              <a:rPr lang="es-ES" sz="2400" dirty="0"/>
              <a:t> de </a:t>
            </a:r>
            <a:r>
              <a:rPr lang="es-ES" sz="2400" dirty="0" err="1"/>
              <a:t>Serviços</a:t>
            </a:r>
            <a:r>
              <a:rPr lang="es-ES" sz="2400" dirty="0"/>
              <a:t> da </a:t>
            </a:r>
            <a:r>
              <a:rPr lang="es-ES" sz="2400" b="1" dirty="0" err="1"/>
              <a:t>Região</a:t>
            </a:r>
            <a:r>
              <a:rPr lang="es-ES" sz="2400" b="1" dirty="0"/>
              <a:t> Centro </a:t>
            </a:r>
            <a:r>
              <a:rPr lang="es-ES" sz="2400" dirty="0"/>
              <a:t>y la</a:t>
            </a:r>
            <a:r>
              <a:rPr lang="es-ES" sz="2400" b="1" dirty="0"/>
              <a:t> </a:t>
            </a:r>
            <a:r>
              <a:rPr lang="es-ES" sz="2400" dirty="0"/>
              <a:t> </a:t>
            </a:r>
            <a:r>
              <a:rPr lang="es-ES" sz="2400" dirty="0" err="1"/>
              <a:t>Direção</a:t>
            </a:r>
            <a:r>
              <a:rPr lang="es-ES" sz="2400" dirty="0"/>
              <a:t> </a:t>
            </a:r>
            <a:r>
              <a:rPr lang="es-ES" sz="2400" dirty="0" err="1"/>
              <a:t>Geral</a:t>
            </a:r>
            <a:r>
              <a:rPr lang="es-ES" sz="2400" dirty="0"/>
              <a:t> dos </a:t>
            </a:r>
            <a:r>
              <a:rPr lang="es-ES" sz="2400" dirty="0" err="1"/>
              <a:t>Estabelecimentos</a:t>
            </a:r>
            <a:r>
              <a:rPr lang="es-ES" sz="2400" dirty="0"/>
              <a:t> Escolares – </a:t>
            </a:r>
            <a:r>
              <a:rPr lang="es-ES" sz="2400" dirty="0" err="1"/>
              <a:t>Direção</a:t>
            </a:r>
            <a:r>
              <a:rPr lang="es-ES" sz="2400" dirty="0"/>
              <a:t> de </a:t>
            </a:r>
            <a:r>
              <a:rPr lang="es-ES" sz="2400" dirty="0" err="1"/>
              <a:t>Serviços</a:t>
            </a:r>
            <a:r>
              <a:rPr lang="es-ES" sz="2400" dirty="0"/>
              <a:t> da </a:t>
            </a:r>
            <a:r>
              <a:rPr lang="es-ES" sz="2400" b="1" dirty="0" err="1"/>
              <a:t>Região</a:t>
            </a:r>
            <a:r>
              <a:rPr lang="es-ES" sz="2400" b="1" dirty="0"/>
              <a:t> Norte</a:t>
            </a:r>
            <a:r>
              <a:rPr lang="es-ES" sz="2400" dirty="0" smtClean="0"/>
              <a:t>.</a:t>
            </a:r>
          </a:p>
        </p:txBody>
      </p:sp>
      <p:pic>
        <p:nvPicPr>
          <p:cNvPr id="4" name="3 Imagen" descr="nube_logoportugues.jpg"/>
          <p:cNvPicPr>
            <a:picLocks noChangeAspect="1"/>
          </p:cNvPicPr>
          <p:nvPr/>
        </p:nvPicPr>
        <p:blipFill>
          <a:blip r:embed="rId2" cstate="print"/>
          <a:stretch>
            <a:fillRect/>
          </a:stretch>
        </p:blipFill>
        <p:spPr>
          <a:xfrm>
            <a:off x="7146334" y="6164740"/>
            <a:ext cx="1118945" cy="693259"/>
          </a:xfrm>
          <a:prstGeom prst="rect">
            <a:avLst/>
          </a:prstGeom>
        </p:spPr>
      </p:pic>
      <p:pic>
        <p:nvPicPr>
          <p:cNvPr id="5"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8522" y="6494695"/>
            <a:ext cx="1607812" cy="363304"/>
          </a:xfrm>
          <a:prstGeom prst="rect">
            <a:avLst/>
          </a:prstGeom>
        </p:spPr>
      </p:pic>
      <p:pic>
        <p:nvPicPr>
          <p:cNvPr id="6"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3762" y="6164740"/>
            <a:ext cx="937940" cy="693259"/>
          </a:xfrm>
          <a:prstGeom prst="rect">
            <a:avLst/>
          </a:prstGeom>
        </p:spPr>
      </p:pic>
      <p:pic>
        <p:nvPicPr>
          <p:cNvPr id="8"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328308"/>
            <a:ext cx="5538522" cy="538087"/>
          </a:xfrm>
          <a:prstGeom prst="rect">
            <a:avLst/>
          </a:prstGeom>
        </p:spPr>
      </p:pic>
    </p:spTree>
    <p:extLst>
      <p:ext uri="{BB962C8B-B14F-4D97-AF65-F5344CB8AC3E}">
        <p14:creationId xmlns:p14="http://schemas.microsoft.com/office/powerpoint/2010/main" val="410357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74638"/>
            <a:ext cx="8740080" cy="1143000"/>
          </a:xfrm>
        </p:spPr>
        <p:txBody>
          <a:bodyPr>
            <a:normAutofit fontScale="90000"/>
          </a:bodyPr>
          <a:lstStyle/>
          <a:p>
            <a:pPr algn="ctr"/>
            <a:r>
              <a:rPr lang="es-ES" dirty="0" smtClean="0"/>
              <a:t>Objetivo de la convocatoria del proyecto</a:t>
            </a:r>
            <a:endParaRPr lang="es-ES" dirty="0"/>
          </a:p>
        </p:txBody>
      </p:sp>
      <p:sp>
        <p:nvSpPr>
          <p:cNvPr id="3" name="2 Marcador de contenido"/>
          <p:cNvSpPr>
            <a:spLocks noGrp="1"/>
          </p:cNvSpPr>
          <p:nvPr>
            <p:ph idx="1"/>
          </p:nvPr>
        </p:nvSpPr>
        <p:spPr>
          <a:xfrm>
            <a:off x="251520" y="1747593"/>
            <a:ext cx="8740080" cy="3769639"/>
          </a:xfrm>
        </p:spPr>
        <p:txBody>
          <a:bodyPr>
            <a:normAutofit/>
          </a:bodyPr>
          <a:lstStyle/>
          <a:p>
            <a:r>
              <a:rPr lang="es-ES" sz="2400" dirty="0" smtClean="0"/>
              <a:t>Fomentar la </a:t>
            </a:r>
            <a:r>
              <a:rPr lang="es-ES" sz="2400" dirty="0"/>
              <a:t>utilización de las </a:t>
            </a:r>
            <a:r>
              <a:rPr lang="es-ES" sz="2400" dirty="0" smtClean="0"/>
              <a:t>TIC entre </a:t>
            </a:r>
            <a:r>
              <a:rPr lang="es-ES" sz="2400" dirty="0"/>
              <a:t>el alumnado con el objetivo de que los centros educativos promocionen su entorno natural, cultural o social inmediato y conozcan mejor el de sus centros asociados.</a:t>
            </a:r>
          </a:p>
          <a:p>
            <a:r>
              <a:rPr lang="es-ES" sz="2400" dirty="0"/>
              <a:t>Este objetivo se pretende alcanzar mediante la realización de las siguientes </a:t>
            </a:r>
            <a:r>
              <a:rPr lang="es-ES" sz="2400" b="1" dirty="0"/>
              <a:t>actividades</a:t>
            </a:r>
            <a:r>
              <a:rPr lang="es-ES" sz="2400" dirty="0" smtClean="0"/>
              <a:t>:</a:t>
            </a:r>
            <a:endParaRPr lang="es-ES" sz="2400" dirty="0"/>
          </a:p>
        </p:txBody>
      </p:sp>
      <p:pic>
        <p:nvPicPr>
          <p:cNvPr id="5" name="3 Imagen" descr="nube_logoportugues.jpg"/>
          <p:cNvPicPr>
            <a:picLocks noChangeAspect="1"/>
          </p:cNvPicPr>
          <p:nvPr/>
        </p:nvPicPr>
        <p:blipFill>
          <a:blip r:embed="rId2" cstate="print"/>
          <a:stretch>
            <a:fillRect/>
          </a:stretch>
        </p:blipFill>
        <p:spPr>
          <a:xfrm>
            <a:off x="7146334" y="6164740"/>
            <a:ext cx="1118945" cy="693259"/>
          </a:xfrm>
          <a:prstGeom prst="rect">
            <a:avLst/>
          </a:prstGeom>
        </p:spPr>
      </p:pic>
      <p:pic>
        <p:nvPicPr>
          <p:cNvPr id="6"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8522" y="6494695"/>
            <a:ext cx="1607812" cy="363304"/>
          </a:xfrm>
          <a:prstGeom prst="rect">
            <a:avLst/>
          </a:prstGeom>
        </p:spPr>
      </p:pic>
      <p:pic>
        <p:nvPicPr>
          <p:cNvPr id="7"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3762" y="6164740"/>
            <a:ext cx="937940" cy="693259"/>
          </a:xfrm>
          <a:prstGeom prst="rect">
            <a:avLst/>
          </a:prstGeom>
        </p:spPr>
      </p:pic>
      <p:pic>
        <p:nvPicPr>
          <p:cNvPr id="8"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328308"/>
            <a:ext cx="5538522" cy="538087"/>
          </a:xfrm>
          <a:prstGeom prst="rect">
            <a:avLst/>
          </a:prstGeom>
        </p:spPr>
      </p:pic>
    </p:spTree>
    <p:extLst>
      <p:ext uri="{BB962C8B-B14F-4D97-AF65-F5344CB8AC3E}">
        <p14:creationId xmlns:p14="http://schemas.microsoft.com/office/powerpoint/2010/main" val="423892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74638"/>
            <a:ext cx="8740080" cy="1143000"/>
          </a:xfrm>
        </p:spPr>
        <p:txBody>
          <a:bodyPr>
            <a:normAutofit fontScale="90000"/>
          </a:bodyPr>
          <a:lstStyle/>
          <a:p>
            <a:pPr algn="ctr"/>
            <a:r>
              <a:rPr lang="es-ES" dirty="0" smtClean="0"/>
              <a:t>Objetivo de la convocatoria del proyecto</a:t>
            </a:r>
            <a:endParaRPr lang="es-ES" dirty="0"/>
          </a:p>
        </p:txBody>
      </p:sp>
      <p:sp>
        <p:nvSpPr>
          <p:cNvPr id="3" name="2 Marcador de contenido"/>
          <p:cNvSpPr>
            <a:spLocks noGrp="1"/>
          </p:cNvSpPr>
          <p:nvPr>
            <p:ph idx="1"/>
          </p:nvPr>
        </p:nvSpPr>
        <p:spPr>
          <a:xfrm>
            <a:off x="251520" y="1429525"/>
            <a:ext cx="8740080" cy="5184576"/>
          </a:xfrm>
        </p:spPr>
        <p:txBody>
          <a:bodyPr>
            <a:normAutofit/>
          </a:bodyPr>
          <a:lstStyle/>
          <a:p>
            <a:pPr lvl="1"/>
            <a:r>
              <a:rPr lang="es-ES" sz="2400" dirty="0" smtClean="0"/>
              <a:t>1</a:t>
            </a:r>
            <a:r>
              <a:rPr lang="es-ES" sz="2400" dirty="0"/>
              <a:t>)   creación de una comunidad virtual para el desarrollo de hermanamientos entre centros de ambos lados de la frontera para la realización de proyectos conjuntos de promoción, en formato multimedia, de su entorno.</a:t>
            </a:r>
          </a:p>
          <a:p>
            <a:pPr lvl="1"/>
            <a:r>
              <a:rPr lang="es-ES" sz="2400" dirty="0"/>
              <a:t>2)   realización de encuentros de alumnos para la presentación de los trabajos realizados</a:t>
            </a:r>
          </a:p>
          <a:p>
            <a:pPr lvl="1"/>
            <a:r>
              <a:rPr lang="es-ES" sz="2400" dirty="0"/>
              <a:t>3)   coordinación del proyecto por una Comisión Mixta</a:t>
            </a:r>
          </a:p>
          <a:p>
            <a:pPr lvl="1"/>
            <a:r>
              <a:rPr lang="es-ES" sz="2400" dirty="0"/>
              <a:t>4)   difusión de los </a:t>
            </a:r>
            <a:r>
              <a:rPr lang="es-ES" sz="2400" dirty="0" smtClean="0"/>
              <a:t>resultados</a:t>
            </a:r>
          </a:p>
        </p:txBody>
      </p:sp>
      <p:pic>
        <p:nvPicPr>
          <p:cNvPr id="5" name="3 Imagen" descr="nube_logoportugues.jpg"/>
          <p:cNvPicPr>
            <a:picLocks noChangeAspect="1"/>
          </p:cNvPicPr>
          <p:nvPr/>
        </p:nvPicPr>
        <p:blipFill>
          <a:blip r:embed="rId2" cstate="print"/>
          <a:stretch>
            <a:fillRect/>
          </a:stretch>
        </p:blipFill>
        <p:spPr>
          <a:xfrm>
            <a:off x="7146334" y="6164740"/>
            <a:ext cx="1118945" cy="693259"/>
          </a:xfrm>
          <a:prstGeom prst="rect">
            <a:avLst/>
          </a:prstGeom>
        </p:spPr>
      </p:pic>
      <p:pic>
        <p:nvPicPr>
          <p:cNvPr id="6"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8522" y="6494695"/>
            <a:ext cx="1607812" cy="363304"/>
          </a:xfrm>
          <a:prstGeom prst="rect">
            <a:avLst/>
          </a:prstGeom>
        </p:spPr>
      </p:pic>
      <p:pic>
        <p:nvPicPr>
          <p:cNvPr id="7"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3762" y="6164740"/>
            <a:ext cx="937940" cy="693259"/>
          </a:xfrm>
          <a:prstGeom prst="rect">
            <a:avLst/>
          </a:prstGeom>
        </p:spPr>
      </p:pic>
      <p:pic>
        <p:nvPicPr>
          <p:cNvPr id="8"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328308"/>
            <a:ext cx="5538522" cy="538087"/>
          </a:xfrm>
          <a:prstGeom prst="rect">
            <a:avLst/>
          </a:prstGeom>
        </p:spPr>
      </p:pic>
    </p:spTree>
    <p:extLst>
      <p:ext uri="{BB962C8B-B14F-4D97-AF65-F5344CB8AC3E}">
        <p14:creationId xmlns:p14="http://schemas.microsoft.com/office/powerpoint/2010/main" val="311994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4638"/>
            <a:ext cx="8206680" cy="1143000"/>
          </a:xfrm>
        </p:spPr>
        <p:txBody>
          <a:bodyPr>
            <a:normAutofit fontScale="90000"/>
          </a:bodyPr>
          <a:lstStyle/>
          <a:p>
            <a:pPr algn="ctr"/>
            <a:r>
              <a:rPr lang="es-ES" dirty="0" smtClean="0"/>
              <a:t>Objetivo de la convocatoria del proyecto</a:t>
            </a:r>
            <a:endParaRPr lang="es-ES" dirty="0"/>
          </a:p>
        </p:txBody>
      </p:sp>
      <p:sp>
        <p:nvSpPr>
          <p:cNvPr id="3" name="2 Marcador de contenido"/>
          <p:cNvSpPr>
            <a:spLocks noGrp="1"/>
          </p:cNvSpPr>
          <p:nvPr>
            <p:ph idx="1"/>
          </p:nvPr>
        </p:nvSpPr>
        <p:spPr>
          <a:xfrm>
            <a:off x="251520" y="1556792"/>
            <a:ext cx="8740080" cy="5184576"/>
          </a:xfrm>
        </p:spPr>
        <p:txBody>
          <a:bodyPr>
            <a:normAutofit/>
          </a:bodyPr>
          <a:lstStyle/>
          <a:p>
            <a:r>
              <a:rPr lang="es-ES" sz="2800" dirty="0" smtClean="0"/>
              <a:t>Mediante estas actividades, se pretenden ofrecer los siguientes </a:t>
            </a:r>
            <a:r>
              <a:rPr lang="es-ES" sz="2800" b="1" dirty="0" smtClean="0"/>
              <a:t>resultados</a:t>
            </a:r>
            <a:r>
              <a:rPr lang="es-ES" sz="2800" dirty="0" smtClean="0"/>
              <a:t>:</a:t>
            </a:r>
          </a:p>
          <a:p>
            <a:pPr lvl="1"/>
            <a:r>
              <a:rPr lang="es-ES" sz="2000" dirty="0" smtClean="0"/>
              <a:t>1)   presentaciones multimedia realizadas por alumnos para la promoción de su entorno inmediato.</a:t>
            </a:r>
          </a:p>
          <a:p>
            <a:pPr lvl="1"/>
            <a:r>
              <a:rPr lang="es-ES" sz="2000" dirty="0" smtClean="0"/>
              <a:t>2)   encuentros bilaterales de alumnos para la difusión de estos trabajos.</a:t>
            </a:r>
          </a:p>
          <a:p>
            <a:pPr lvl="1"/>
            <a:r>
              <a:rPr lang="es-ES" sz="2000" dirty="0" smtClean="0"/>
              <a:t>3)   mantenimiento de un espacio web y una plataforma de colaboración virtual.</a:t>
            </a:r>
          </a:p>
          <a:p>
            <a:pPr lvl="1"/>
            <a:r>
              <a:rPr lang="es-ES" sz="2000" dirty="0" smtClean="0"/>
              <a:t>4)   celebración de eventos para la difusión del proyecto y de sus resultados.</a:t>
            </a:r>
            <a:endParaRPr lang="es-ES" sz="2000" dirty="0"/>
          </a:p>
        </p:txBody>
      </p:sp>
      <p:pic>
        <p:nvPicPr>
          <p:cNvPr id="6" name="3 Imagen" descr="nube_logoportugues.jpg"/>
          <p:cNvPicPr>
            <a:picLocks noChangeAspect="1"/>
          </p:cNvPicPr>
          <p:nvPr/>
        </p:nvPicPr>
        <p:blipFill>
          <a:blip r:embed="rId2" cstate="print"/>
          <a:stretch>
            <a:fillRect/>
          </a:stretch>
        </p:blipFill>
        <p:spPr>
          <a:xfrm>
            <a:off x="7146334" y="6164740"/>
            <a:ext cx="1118945" cy="693259"/>
          </a:xfrm>
          <a:prstGeom prst="rect">
            <a:avLst/>
          </a:prstGeom>
        </p:spPr>
      </p:pic>
      <p:pic>
        <p:nvPicPr>
          <p:cNvPr id="7"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8522" y="6494695"/>
            <a:ext cx="1607812" cy="363304"/>
          </a:xfrm>
          <a:prstGeom prst="rect">
            <a:avLst/>
          </a:prstGeom>
        </p:spPr>
      </p:pic>
      <p:pic>
        <p:nvPicPr>
          <p:cNvPr id="8"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3762" y="6164740"/>
            <a:ext cx="937940" cy="693259"/>
          </a:xfrm>
          <a:prstGeom prst="rect">
            <a:avLst/>
          </a:prstGeom>
        </p:spPr>
      </p:pic>
      <p:pic>
        <p:nvPicPr>
          <p:cNvPr id="9"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328308"/>
            <a:ext cx="5538522" cy="538087"/>
          </a:xfrm>
          <a:prstGeom prst="rect">
            <a:avLst/>
          </a:prstGeom>
        </p:spPr>
      </p:pic>
    </p:spTree>
    <p:extLst>
      <p:ext uri="{BB962C8B-B14F-4D97-AF65-F5344CB8AC3E}">
        <p14:creationId xmlns:p14="http://schemas.microsoft.com/office/powerpoint/2010/main" val="240451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4638"/>
            <a:ext cx="8206680" cy="1143000"/>
          </a:xfrm>
        </p:spPr>
        <p:txBody>
          <a:bodyPr>
            <a:normAutofit fontScale="90000"/>
          </a:bodyPr>
          <a:lstStyle/>
          <a:p>
            <a:pPr algn="ctr"/>
            <a:r>
              <a:rPr lang="es-ES" dirty="0" smtClean="0"/>
              <a:t>Objetivo de la convocatoria del proyecto</a:t>
            </a:r>
            <a:endParaRPr lang="es-ES" dirty="0"/>
          </a:p>
        </p:txBody>
      </p:sp>
      <p:sp>
        <p:nvSpPr>
          <p:cNvPr id="3" name="2 Marcador de contenido"/>
          <p:cNvSpPr>
            <a:spLocks noGrp="1"/>
          </p:cNvSpPr>
          <p:nvPr>
            <p:ph idx="1"/>
          </p:nvPr>
        </p:nvSpPr>
        <p:spPr>
          <a:xfrm>
            <a:off x="251520" y="1556792"/>
            <a:ext cx="8740080" cy="5184576"/>
          </a:xfrm>
        </p:spPr>
        <p:txBody>
          <a:bodyPr>
            <a:normAutofit/>
          </a:bodyPr>
          <a:lstStyle/>
          <a:p>
            <a:r>
              <a:rPr lang="es-ES" sz="2400" dirty="0" smtClean="0"/>
              <a:t>Alumnos </a:t>
            </a:r>
            <a:r>
              <a:rPr lang="es-ES" sz="2400" dirty="0"/>
              <a:t>de secundaria de Salamanca, Zamora y regiones Norte y Centro de Portugal </a:t>
            </a:r>
            <a:endParaRPr lang="es-ES" sz="2400" dirty="0" smtClean="0"/>
          </a:p>
          <a:p>
            <a:r>
              <a:rPr lang="es-ES" sz="2400" dirty="0" smtClean="0"/>
              <a:t>Preferentemente 1º de ESO, extensible a 2º de ESO.</a:t>
            </a:r>
          </a:p>
          <a:p>
            <a:r>
              <a:rPr lang="es-ES" sz="2400" dirty="0"/>
              <a:t>Limitado los viajes a 30 </a:t>
            </a:r>
            <a:r>
              <a:rPr lang="es-ES" sz="2400" dirty="0" smtClean="0"/>
              <a:t>alumnos.</a:t>
            </a:r>
            <a:endParaRPr lang="es-ES" sz="2400" dirty="0"/>
          </a:p>
          <a:p>
            <a:r>
              <a:rPr lang="es-ES" sz="2400" dirty="0"/>
              <a:t>Ocho asociaciones o hermanamientos (</a:t>
            </a:r>
            <a:r>
              <a:rPr lang="es-ES" sz="2400" dirty="0" err="1"/>
              <a:t>parcerias</a:t>
            </a:r>
            <a:r>
              <a:rPr lang="es-ES" sz="2400" dirty="0"/>
              <a:t>)</a:t>
            </a:r>
          </a:p>
          <a:p>
            <a:r>
              <a:rPr lang="es-ES" sz="2400" dirty="0"/>
              <a:t>Plataforma virtual: </a:t>
            </a:r>
            <a:r>
              <a:rPr lang="es-ES" sz="2400" dirty="0" smtClean="0">
                <a:hlinkClick r:id="rId2" action="ppaction://hlinkfile"/>
              </a:rPr>
              <a:t>proyectotecnicea.eu</a:t>
            </a:r>
            <a:endParaRPr lang="es-ES" sz="2400" dirty="0" smtClean="0"/>
          </a:p>
          <a:p>
            <a:r>
              <a:rPr lang="es-ES" sz="2400" dirty="0"/>
              <a:t>Producto final en formato multimedia (DVD máximo y ejecutable desde navegadores usuales)</a:t>
            </a:r>
          </a:p>
          <a:p>
            <a:r>
              <a:rPr lang="es-ES" sz="2400" dirty="0"/>
              <a:t>Formación en portugués por aula virtual Centro Formación de Profesorado en Idiomas.</a:t>
            </a:r>
          </a:p>
          <a:p>
            <a:endParaRPr lang="es-ES" sz="2400" dirty="0"/>
          </a:p>
        </p:txBody>
      </p:sp>
      <p:pic>
        <p:nvPicPr>
          <p:cNvPr id="6" name="3 Imagen" descr="nube_logoportugues.jpg"/>
          <p:cNvPicPr>
            <a:picLocks noChangeAspect="1"/>
          </p:cNvPicPr>
          <p:nvPr/>
        </p:nvPicPr>
        <p:blipFill>
          <a:blip r:embed="rId3" cstate="print"/>
          <a:stretch>
            <a:fillRect/>
          </a:stretch>
        </p:blipFill>
        <p:spPr>
          <a:xfrm>
            <a:off x="7146334" y="6164740"/>
            <a:ext cx="1118945" cy="693259"/>
          </a:xfrm>
          <a:prstGeom prst="rect">
            <a:avLst/>
          </a:prstGeom>
        </p:spPr>
      </p:pic>
      <p:pic>
        <p:nvPicPr>
          <p:cNvPr id="7" name="3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8522" y="6494695"/>
            <a:ext cx="1607812" cy="363304"/>
          </a:xfrm>
          <a:prstGeom prst="rect">
            <a:avLst/>
          </a:prstGeom>
        </p:spPr>
      </p:pic>
      <p:pic>
        <p:nvPicPr>
          <p:cNvPr id="8" name="4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63762" y="6164740"/>
            <a:ext cx="937940" cy="693259"/>
          </a:xfrm>
          <a:prstGeom prst="rect">
            <a:avLst/>
          </a:prstGeom>
        </p:spPr>
      </p:pic>
      <p:pic>
        <p:nvPicPr>
          <p:cNvPr id="9" name="5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328308"/>
            <a:ext cx="5538522" cy="538087"/>
          </a:xfrm>
          <a:prstGeom prst="rect">
            <a:avLst/>
          </a:prstGeom>
        </p:spPr>
      </p:pic>
    </p:spTree>
    <p:extLst>
      <p:ext uri="{BB962C8B-B14F-4D97-AF65-F5344CB8AC3E}">
        <p14:creationId xmlns:p14="http://schemas.microsoft.com/office/powerpoint/2010/main" val="172071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69776"/>
            <a:ext cx="8812088" cy="1143000"/>
          </a:xfrm>
        </p:spPr>
        <p:txBody>
          <a:bodyPr>
            <a:normAutofit fontScale="90000"/>
          </a:bodyPr>
          <a:lstStyle/>
          <a:p>
            <a:pPr algn="ctr"/>
            <a:r>
              <a:rPr lang="es-ES" dirty="0" smtClean="0"/>
              <a:t>Calendario y otros datos del proyecto</a:t>
            </a:r>
            <a:endParaRPr lang="es-ES" dirty="0"/>
          </a:p>
        </p:txBody>
      </p:sp>
      <p:sp>
        <p:nvSpPr>
          <p:cNvPr id="3" name="2 Marcador de contenido"/>
          <p:cNvSpPr>
            <a:spLocks noGrp="1"/>
          </p:cNvSpPr>
          <p:nvPr>
            <p:ph idx="1"/>
          </p:nvPr>
        </p:nvSpPr>
        <p:spPr>
          <a:xfrm>
            <a:off x="179512" y="1412776"/>
            <a:ext cx="8812088" cy="5328592"/>
          </a:xfrm>
        </p:spPr>
        <p:txBody>
          <a:bodyPr>
            <a:normAutofit/>
          </a:bodyPr>
          <a:lstStyle/>
          <a:p>
            <a:r>
              <a:rPr lang="es-ES" sz="2800" dirty="0" smtClean="0"/>
              <a:t>Dos actos de difusión </a:t>
            </a:r>
          </a:p>
          <a:p>
            <a:pPr lvl="1"/>
            <a:r>
              <a:rPr lang="es-ES" sz="2000" dirty="0" smtClean="0"/>
              <a:t>Inicial en octubre 2013 para unificar proyectos ambos </a:t>
            </a:r>
            <a:r>
              <a:rPr lang="es-ES" sz="2000" dirty="0" smtClean="0"/>
              <a:t>centros hermanados.</a:t>
            </a:r>
          </a:p>
          <a:p>
            <a:pPr lvl="1"/>
            <a:r>
              <a:rPr lang="es-ES" sz="2000" dirty="0" smtClean="0"/>
              <a:t>Final </a:t>
            </a:r>
            <a:r>
              <a:rPr lang="es-ES" sz="2000" dirty="0" smtClean="0"/>
              <a:t>a comienzos del curso </a:t>
            </a:r>
            <a:r>
              <a:rPr lang="es-ES" sz="2000" dirty="0" smtClean="0"/>
              <a:t>2014-15 para presentar resultados.</a:t>
            </a:r>
            <a:endParaRPr lang="es-ES" sz="2000" dirty="0" smtClean="0"/>
          </a:p>
          <a:p>
            <a:r>
              <a:rPr lang="es-ES" sz="2800" dirty="0" smtClean="0"/>
              <a:t>Finalización y memoria del proyecto: 31 de mayo de 2014.</a:t>
            </a:r>
          </a:p>
          <a:p>
            <a:r>
              <a:rPr lang="es-ES" sz="2800" dirty="0"/>
              <a:t>5 créditos de formación a profesorado participante.</a:t>
            </a:r>
          </a:p>
          <a:p>
            <a:r>
              <a:rPr lang="es-ES" sz="2800" dirty="0" smtClean="0"/>
              <a:t>Visita entre los centros en primavera. Estas visitas están pagadas por el proyecto, el resto de actividades no.</a:t>
            </a:r>
          </a:p>
          <a:p>
            <a:r>
              <a:rPr lang="es-ES" sz="2800" dirty="0" smtClean="0"/>
              <a:t>Dotación </a:t>
            </a:r>
            <a:r>
              <a:rPr lang="es-ES" sz="2800" dirty="0"/>
              <a:t>TIC para facilitar desarrollo del </a:t>
            </a:r>
            <a:r>
              <a:rPr lang="es-ES" sz="2800" dirty="0" smtClean="0"/>
              <a:t>proyecto.</a:t>
            </a:r>
            <a:endParaRPr lang="es-ES" sz="2800" dirty="0"/>
          </a:p>
          <a:p>
            <a:endParaRPr lang="es-ES" dirty="0" smtClean="0"/>
          </a:p>
          <a:p>
            <a:endParaRPr lang="es-ES" dirty="0" smtClean="0"/>
          </a:p>
          <a:p>
            <a:endParaRPr lang="es-ES" dirty="0"/>
          </a:p>
        </p:txBody>
      </p:sp>
      <p:pic>
        <p:nvPicPr>
          <p:cNvPr id="5" name="3 Imagen" descr="nube_logoportugues.jpg"/>
          <p:cNvPicPr>
            <a:picLocks noChangeAspect="1"/>
          </p:cNvPicPr>
          <p:nvPr/>
        </p:nvPicPr>
        <p:blipFill>
          <a:blip r:embed="rId2" cstate="print"/>
          <a:stretch>
            <a:fillRect/>
          </a:stretch>
        </p:blipFill>
        <p:spPr>
          <a:xfrm>
            <a:off x="7146334" y="6164740"/>
            <a:ext cx="1118945" cy="693259"/>
          </a:xfrm>
          <a:prstGeom prst="rect">
            <a:avLst/>
          </a:prstGeom>
        </p:spPr>
      </p:pic>
      <p:pic>
        <p:nvPicPr>
          <p:cNvPr id="6"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8522" y="6494695"/>
            <a:ext cx="1607812" cy="363304"/>
          </a:xfrm>
          <a:prstGeom prst="rect">
            <a:avLst/>
          </a:prstGeom>
        </p:spPr>
      </p:pic>
      <p:pic>
        <p:nvPicPr>
          <p:cNvPr id="7"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3762" y="6164740"/>
            <a:ext cx="937940" cy="693259"/>
          </a:xfrm>
          <a:prstGeom prst="rect">
            <a:avLst/>
          </a:prstGeom>
        </p:spPr>
      </p:pic>
      <p:pic>
        <p:nvPicPr>
          <p:cNvPr id="8"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328308"/>
            <a:ext cx="5538522" cy="538087"/>
          </a:xfrm>
          <a:prstGeom prst="rect">
            <a:avLst/>
          </a:prstGeom>
        </p:spPr>
      </p:pic>
    </p:spTree>
    <p:extLst>
      <p:ext uri="{BB962C8B-B14F-4D97-AF65-F5344CB8AC3E}">
        <p14:creationId xmlns:p14="http://schemas.microsoft.com/office/powerpoint/2010/main" val="281208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1" end="1"/>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p:cTn id="5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9372" y="286544"/>
            <a:ext cx="8892480" cy="838200"/>
          </a:xfrm>
        </p:spPr>
        <p:txBody>
          <a:bodyPr>
            <a:normAutofit fontScale="90000"/>
          </a:bodyPr>
          <a:lstStyle/>
          <a:p>
            <a:pPr algn="ctr"/>
            <a:r>
              <a:rPr lang="es-ES" dirty="0" smtClean="0"/>
              <a:t>Hermanamiento </a:t>
            </a:r>
            <a:r>
              <a:rPr lang="es-ES" dirty="0" err="1" smtClean="0"/>
              <a:t>Agrupamento</a:t>
            </a:r>
            <a:r>
              <a:rPr lang="es-ES" dirty="0" smtClean="0"/>
              <a:t> de </a:t>
            </a:r>
            <a:r>
              <a:rPr lang="es-ES" dirty="0" err="1" smtClean="0"/>
              <a:t>escolas</a:t>
            </a:r>
            <a:r>
              <a:rPr lang="es-ES" dirty="0" smtClean="0"/>
              <a:t> D. </a:t>
            </a:r>
            <a:r>
              <a:rPr lang="es-ES" dirty="0" err="1" smtClean="0"/>
              <a:t>Afonso</a:t>
            </a:r>
            <a:r>
              <a:rPr lang="es-ES" dirty="0" smtClean="0"/>
              <a:t> III, </a:t>
            </a:r>
            <a:r>
              <a:rPr lang="es-ES" dirty="0" err="1" smtClean="0"/>
              <a:t>vinhais</a:t>
            </a:r>
            <a:r>
              <a:rPr lang="es-ES" dirty="0" smtClean="0"/>
              <a:t> – I.E.S. Lucía de Medrano - Salamanca</a:t>
            </a:r>
            <a:endParaRPr lang="es-ES" dirty="0"/>
          </a:p>
        </p:txBody>
      </p:sp>
      <p:sp>
        <p:nvSpPr>
          <p:cNvPr id="8" name="2 Marcador de contenido"/>
          <p:cNvSpPr txBox="1">
            <a:spLocks/>
          </p:cNvSpPr>
          <p:nvPr/>
        </p:nvSpPr>
        <p:spPr>
          <a:xfrm>
            <a:off x="0" y="1454698"/>
            <a:ext cx="9144000" cy="4494581"/>
          </a:xfrm>
          <a:prstGeom prst="rect">
            <a:avLst/>
          </a:prstGeom>
        </p:spPr>
        <p:txBody>
          <a:bodyPr vert="horz">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s-ES" sz="3200" dirty="0" smtClean="0"/>
              <a:t>Temática común a los dos centros:</a:t>
            </a:r>
          </a:p>
          <a:p>
            <a:pPr marL="742950" lvl="1" indent="-274320">
              <a:spcBef>
                <a:spcPts val="700"/>
              </a:spcBef>
              <a:buClr>
                <a:schemeClr val="accent1"/>
              </a:buClr>
              <a:buSzPct val="85000"/>
              <a:buFont typeface="Wingdings 3" pitchFamily="18" charset="2"/>
              <a:buChar char=""/>
              <a:defRPr/>
            </a:pPr>
            <a:r>
              <a:rPr lang="es-ES" sz="2600" dirty="0" smtClean="0"/>
              <a:t>Tradiciones y patrimonio cultural: </a:t>
            </a:r>
            <a:r>
              <a:rPr lang="es-ES" sz="2400" dirty="0" err="1" smtClean="0"/>
              <a:t>Vinhais</a:t>
            </a:r>
            <a:r>
              <a:rPr lang="es-ES" sz="2400" dirty="0" smtClean="0"/>
              <a:t>: Recuperación de tradiciones rurales / Salamanca: patrimonio cultural de la ciudad.</a:t>
            </a:r>
          </a:p>
          <a:p>
            <a:pPr marL="742950" lvl="1" indent="-274320">
              <a:spcBef>
                <a:spcPts val="700"/>
              </a:spcBef>
              <a:buClr>
                <a:schemeClr val="accent1"/>
              </a:buClr>
              <a:buSzPct val="85000"/>
              <a:buFont typeface="Wingdings 3" pitchFamily="18" charset="2"/>
              <a:buChar char=""/>
              <a:defRPr/>
            </a:pPr>
            <a:r>
              <a:rPr lang="es-ES" sz="2600" dirty="0" smtClean="0"/>
              <a:t>Ocupación humana – Migración de la zona rural a la urbana.</a:t>
            </a:r>
          </a:p>
          <a:p>
            <a:pPr marL="742950" lvl="1" indent="-274320">
              <a:spcBef>
                <a:spcPts val="700"/>
              </a:spcBef>
              <a:buClr>
                <a:schemeClr val="accent1"/>
              </a:buClr>
              <a:buSzPct val="85000"/>
              <a:buFont typeface="Wingdings 3" pitchFamily="18" charset="2"/>
              <a:buChar char=""/>
              <a:defRPr/>
            </a:pPr>
            <a:r>
              <a:rPr lang="es-ES" sz="2600" dirty="0" smtClean="0"/>
              <a:t>Naturaleza.</a:t>
            </a:r>
          </a:p>
          <a:p>
            <a:pPr marL="1200150" lvl="2" indent="-274320">
              <a:spcBef>
                <a:spcPts val="700"/>
              </a:spcBef>
              <a:buClr>
                <a:schemeClr val="accent1"/>
              </a:buClr>
              <a:buSzPct val="85000"/>
              <a:buFont typeface="Wingdings 3" pitchFamily="18" charset="2"/>
              <a:buChar char=""/>
              <a:defRPr/>
            </a:pPr>
            <a:r>
              <a:rPr lang="es-ES" sz="2400" dirty="0" smtClean="0"/>
              <a:t>Parque Natural y Parque Biológico, </a:t>
            </a:r>
            <a:r>
              <a:rPr lang="es-ES" sz="2400" dirty="0" err="1" smtClean="0"/>
              <a:t>Vinhais</a:t>
            </a:r>
            <a:r>
              <a:rPr lang="es-ES" sz="2400" dirty="0" smtClean="0"/>
              <a:t>.</a:t>
            </a:r>
          </a:p>
          <a:p>
            <a:pPr marL="1200150" lvl="2" indent="-274320">
              <a:spcBef>
                <a:spcPts val="700"/>
              </a:spcBef>
              <a:buClr>
                <a:schemeClr val="accent1"/>
              </a:buClr>
              <a:buSzPct val="85000"/>
              <a:buFont typeface="Wingdings 3" pitchFamily="18" charset="2"/>
              <a:buChar char=""/>
              <a:defRPr/>
            </a:pPr>
            <a:r>
              <a:rPr lang="es-ES" sz="2400" dirty="0" smtClean="0"/>
              <a:t>Comparación de los ecosistemas en Salamanca ciudad y alrededores y resto de la zona rural de la provincia.</a:t>
            </a:r>
          </a:p>
          <a:p>
            <a:pPr marL="742950" lvl="1" indent="-274320">
              <a:spcBef>
                <a:spcPts val="700"/>
              </a:spcBef>
              <a:buClr>
                <a:schemeClr val="accent1"/>
              </a:buClr>
              <a:buSzPct val="85000"/>
              <a:buFont typeface="Wingdings 3" pitchFamily="18" charset="2"/>
              <a:buChar char=""/>
              <a:defRPr/>
            </a:pPr>
            <a:r>
              <a:rPr lang="es-ES" sz="2600" dirty="0" smtClean="0"/>
              <a:t>Gastronomía.</a:t>
            </a:r>
          </a:p>
          <a:p>
            <a:pPr marL="1200150" lvl="2" indent="-274320" algn="just">
              <a:spcBef>
                <a:spcPts val="700"/>
              </a:spcBef>
              <a:buClr>
                <a:schemeClr val="accent1"/>
              </a:buClr>
              <a:buSzPct val="85000"/>
              <a:buFont typeface="Wingdings 3" pitchFamily="18" charset="2"/>
              <a:buChar char=""/>
              <a:defRPr/>
            </a:pPr>
            <a:r>
              <a:rPr lang="es-ES" sz="2400" dirty="0" smtClean="0"/>
              <a:t>Matanza salmantina y raza de cerdo ibérico / Ahumados en </a:t>
            </a:r>
            <a:r>
              <a:rPr lang="es-ES" sz="2400" dirty="0" err="1" smtClean="0"/>
              <a:t>Vinhais</a:t>
            </a:r>
            <a:r>
              <a:rPr lang="es-ES" sz="2400" dirty="0" smtClean="0"/>
              <a:t>: </a:t>
            </a:r>
            <a:r>
              <a:rPr lang="es-ES" sz="2400" dirty="0" err="1" smtClean="0"/>
              <a:t>Feira</a:t>
            </a:r>
            <a:r>
              <a:rPr lang="es-ES" sz="2400" dirty="0" smtClean="0"/>
              <a:t> do </a:t>
            </a:r>
            <a:r>
              <a:rPr lang="es-ES" sz="2400" dirty="0" err="1" smtClean="0"/>
              <a:t>fumeiro</a:t>
            </a:r>
            <a:r>
              <a:rPr lang="es-ES" sz="2400" dirty="0" smtClean="0"/>
              <a:t> (ahumado) y raza de cerdo </a:t>
            </a:r>
            <a:r>
              <a:rPr lang="es-ES" sz="2400" dirty="0" err="1" smtClean="0"/>
              <a:t>bísaro</a:t>
            </a:r>
            <a:r>
              <a:rPr lang="es-ES" sz="2400" dirty="0" smtClean="0"/>
              <a:t>.</a:t>
            </a:r>
          </a:p>
          <a:p>
            <a:pPr marL="1200150" lvl="2" indent="-274320">
              <a:spcBef>
                <a:spcPts val="700"/>
              </a:spcBef>
              <a:buClr>
                <a:schemeClr val="accent1"/>
              </a:buClr>
              <a:buSzPct val="85000"/>
              <a:buFont typeface="Wingdings 3" pitchFamily="18" charset="2"/>
              <a:buChar char=""/>
              <a:defRPr/>
            </a:pPr>
            <a:r>
              <a:rPr lang="es-ES" sz="2400" dirty="0" smtClean="0"/>
              <a:t>Productos locales de ambas localidades y diferente</a:t>
            </a:r>
            <a:r>
              <a:rPr lang="pt-PT" sz="2400" dirty="0" smtClean="0"/>
              <a:t> </a:t>
            </a:r>
            <a:r>
              <a:rPr lang="es-ES" sz="2400" dirty="0" smtClean="0"/>
              <a:t>tratamiento</a:t>
            </a:r>
            <a:r>
              <a:rPr lang="pt-PT" sz="2400" dirty="0" smtClean="0"/>
              <a:t>. </a:t>
            </a:r>
            <a:r>
              <a:rPr lang="pt-PT" sz="2400" dirty="0"/>
              <a:t>Exemplo: </a:t>
            </a:r>
            <a:r>
              <a:rPr lang="pt-PT" sz="2400" dirty="0" smtClean="0"/>
              <a:t>castanha</a:t>
            </a:r>
            <a:endParaRPr lang="es-ES" sz="3200" dirty="0" smtClean="0"/>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lang="es-ES" sz="3200" dirty="0" smtClean="0">
              <a:solidFill>
                <a:schemeClr val="tx2"/>
              </a:solidFill>
            </a:endParaRPr>
          </a:p>
        </p:txBody>
      </p:sp>
      <p:pic>
        <p:nvPicPr>
          <p:cNvPr id="6" name="3 Imagen" descr="nube_logoportugues.jpg"/>
          <p:cNvPicPr>
            <a:picLocks noChangeAspect="1"/>
          </p:cNvPicPr>
          <p:nvPr/>
        </p:nvPicPr>
        <p:blipFill>
          <a:blip r:embed="rId2" cstate="print"/>
          <a:stretch>
            <a:fillRect/>
          </a:stretch>
        </p:blipFill>
        <p:spPr>
          <a:xfrm>
            <a:off x="7146334" y="6164740"/>
            <a:ext cx="1118945" cy="693259"/>
          </a:xfrm>
          <a:prstGeom prst="rect">
            <a:avLst/>
          </a:prstGeom>
        </p:spPr>
      </p:pic>
      <p:pic>
        <p:nvPicPr>
          <p:cNvPr id="7"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8522" y="6494695"/>
            <a:ext cx="1607812" cy="363304"/>
          </a:xfrm>
          <a:prstGeom prst="rect">
            <a:avLst/>
          </a:prstGeom>
        </p:spPr>
      </p:pic>
      <p:pic>
        <p:nvPicPr>
          <p:cNvPr id="9"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3762" y="6164740"/>
            <a:ext cx="937940" cy="693259"/>
          </a:xfrm>
          <a:prstGeom prst="rect">
            <a:avLst/>
          </a:prstGeom>
        </p:spPr>
      </p:pic>
      <p:pic>
        <p:nvPicPr>
          <p:cNvPr id="10"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328308"/>
            <a:ext cx="5538522" cy="538087"/>
          </a:xfrm>
          <a:prstGeom prst="rect">
            <a:avLst/>
          </a:prstGeom>
        </p:spPr>
      </p:pic>
    </p:spTree>
    <p:extLst>
      <p:ext uri="{BB962C8B-B14F-4D97-AF65-F5344CB8AC3E}">
        <p14:creationId xmlns:p14="http://schemas.microsoft.com/office/powerpoint/2010/main" val="387325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528" y="1686833"/>
            <a:ext cx="8496943" cy="4824536"/>
          </a:xfrm>
        </p:spPr>
        <p:txBody>
          <a:bodyPr>
            <a:normAutofit/>
          </a:bodyPr>
          <a:lstStyle/>
          <a:p>
            <a:r>
              <a:rPr lang="es-ES" sz="2800" dirty="0" smtClean="0"/>
              <a:t>Interdisciplinar</a:t>
            </a:r>
            <a:endParaRPr lang="es-ES" sz="2800" dirty="0" smtClean="0"/>
          </a:p>
          <a:p>
            <a:r>
              <a:rPr lang="es-ES" sz="2800" dirty="0" smtClean="0"/>
              <a:t>Imbricado en las programaciones de los departamentos y del centro.</a:t>
            </a:r>
          </a:p>
          <a:p>
            <a:r>
              <a:rPr lang="es-ES" sz="2800" dirty="0" smtClean="0"/>
              <a:t>Desarrollo de la competencia digital, junto con las otras, en los alumnos.</a:t>
            </a:r>
          </a:p>
          <a:p>
            <a:r>
              <a:rPr lang="es-ES" sz="2800" dirty="0" smtClean="0"/>
              <a:t>Productos TIC creados por los alumnos.</a:t>
            </a:r>
          </a:p>
          <a:p>
            <a:r>
              <a:rPr lang="es-ES" sz="2800" dirty="0" smtClean="0"/>
              <a:t>Objetivo principal: conocer nuestra ciudad y provincia para después mostrarla a los compañeros portugueses.</a:t>
            </a:r>
            <a:endParaRPr lang="es-ES" sz="2800" dirty="0"/>
          </a:p>
        </p:txBody>
      </p:sp>
      <p:sp>
        <p:nvSpPr>
          <p:cNvPr id="3" name="2 Título"/>
          <p:cNvSpPr>
            <a:spLocks noGrp="1"/>
          </p:cNvSpPr>
          <p:nvPr>
            <p:ph type="title"/>
          </p:nvPr>
        </p:nvSpPr>
        <p:spPr/>
        <p:txBody>
          <a:bodyPr>
            <a:normAutofit fontScale="90000"/>
          </a:bodyPr>
          <a:lstStyle/>
          <a:p>
            <a:pPr algn="ctr"/>
            <a:r>
              <a:rPr lang="es-ES" dirty="0" smtClean="0"/>
              <a:t>Características del Proyecto del </a:t>
            </a:r>
            <a:r>
              <a:rPr lang="es-ES" dirty="0" smtClean="0"/>
              <a:t> I.E.S. Lucía de Medrano</a:t>
            </a:r>
            <a:endParaRPr lang="es-ES" dirty="0"/>
          </a:p>
        </p:txBody>
      </p:sp>
      <p:pic>
        <p:nvPicPr>
          <p:cNvPr id="7" name="3 Imagen" descr="nube_logoportugues.jpg"/>
          <p:cNvPicPr>
            <a:picLocks noChangeAspect="1"/>
          </p:cNvPicPr>
          <p:nvPr/>
        </p:nvPicPr>
        <p:blipFill>
          <a:blip r:embed="rId2" cstate="print"/>
          <a:stretch>
            <a:fillRect/>
          </a:stretch>
        </p:blipFill>
        <p:spPr>
          <a:xfrm>
            <a:off x="7146334" y="6164740"/>
            <a:ext cx="1118945" cy="693259"/>
          </a:xfrm>
          <a:prstGeom prst="rect">
            <a:avLst/>
          </a:prstGeom>
        </p:spPr>
      </p:pic>
      <p:pic>
        <p:nvPicPr>
          <p:cNvPr id="8"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8522" y="6494695"/>
            <a:ext cx="1607812" cy="363304"/>
          </a:xfrm>
          <a:prstGeom prst="rect">
            <a:avLst/>
          </a:prstGeom>
        </p:spPr>
      </p:pic>
      <p:pic>
        <p:nvPicPr>
          <p:cNvPr id="9"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3762" y="6164740"/>
            <a:ext cx="937940" cy="693259"/>
          </a:xfrm>
          <a:prstGeom prst="rect">
            <a:avLst/>
          </a:prstGeom>
        </p:spPr>
      </p:pic>
      <p:pic>
        <p:nvPicPr>
          <p:cNvPr id="10"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328308"/>
            <a:ext cx="5538522" cy="538087"/>
          </a:xfrm>
          <a:prstGeom prst="rect">
            <a:avLst/>
          </a:prstGeom>
        </p:spPr>
      </p:pic>
    </p:spTree>
    <p:extLst>
      <p:ext uri="{BB962C8B-B14F-4D97-AF65-F5344CB8AC3E}">
        <p14:creationId xmlns:p14="http://schemas.microsoft.com/office/powerpoint/2010/main" val="23311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checkerboard(across)">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checkerboard(across)">
                                      <p:cBhvr>
                                        <p:cTn id="19" dur="5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checkerboard(across)">
                                      <p:cBhvr>
                                        <p:cTn id="24" dur="500"/>
                                        <p:tgtEl>
                                          <p:spTgt spid="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checkerboard(across)">
                                      <p:cBhvr>
                                        <p:cTn id="29" dur="500"/>
                                        <p:tgtEl>
                                          <p:spTgt spid="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checkerboard(across)">
                                      <p:cBhvr>
                                        <p:cTn id="34"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theme/theme1.xml><?xml version="1.0" encoding="utf-8"?>
<a:theme xmlns:a="http://schemas.openxmlformats.org/drawingml/2006/main" name="pop urban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pop urbano">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op urban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 Pop</Template>
  <TotalTime>167</TotalTime>
  <Words>1066</Words>
  <Application>Microsoft Office PowerPoint</Application>
  <PresentationFormat>Presentación en pantalla (4:3)</PresentationFormat>
  <Paragraphs>167</Paragraphs>
  <Slides>19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19</vt:i4>
      </vt:variant>
    </vt:vector>
  </HeadingPairs>
  <TitlesOfParts>
    <vt:vector size="24" baseType="lpstr">
      <vt:lpstr>Gill Sans MT</vt:lpstr>
      <vt:lpstr>Times New Roman</vt:lpstr>
      <vt:lpstr>Wingdings 2</vt:lpstr>
      <vt:lpstr>Wingdings 3</vt:lpstr>
      <vt:lpstr>pop urbano</vt:lpstr>
      <vt:lpstr>SalVinTic  Proyecto TECNICEA</vt:lpstr>
      <vt:lpstr>Objeto de la convocatoria del proyecto</vt:lpstr>
      <vt:lpstr>Objetivo de la convocatoria del proyecto</vt:lpstr>
      <vt:lpstr>Objetivo de la convocatoria del proyecto</vt:lpstr>
      <vt:lpstr>Objetivo de la convocatoria del proyecto</vt:lpstr>
      <vt:lpstr>Objetivo de la convocatoria del proyecto</vt:lpstr>
      <vt:lpstr>Calendario y otros datos del proyecto</vt:lpstr>
      <vt:lpstr>Hermanamiento Agrupamento de escolas D. Afonso III, vinhais – I.E.S. Lucía de Medrano - Salamanca</vt:lpstr>
      <vt:lpstr>Características del Proyecto del  I.E.S. Lucía de Medrano</vt:lpstr>
      <vt:lpstr>Objetivos del proyecto del Lucía</vt:lpstr>
      <vt:lpstr>Competencias y objetivos - Lucía</vt:lpstr>
      <vt:lpstr>Alumnos y metodología</vt:lpstr>
      <vt:lpstr>Actividades en el ies lucía de medrano</vt:lpstr>
      <vt:lpstr>Actividades en el i.e.s. lucía de medrano</vt:lpstr>
      <vt:lpstr>Producción en TIC</vt:lpstr>
      <vt:lpstr>Encuentros de alumnos en vinhais:  7 y 8 de marzo de 2014</vt:lpstr>
      <vt:lpstr>Encuentros de alumnos en salamanca:  24 y 25 de abril de 2014</vt:lpstr>
      <vt:lpstr>Evaluación</vt:lpstr>
      <vt:lpstr>¡Muchas 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usuario1</dc:creator>
  <cp:lastModifiedBy>José Javier Redero Madruga</cp:lastModifiedBy>
  <cp:revision>23</cp:revision>
  <dcterms:created xsi:type="dcterms:W3CDTF">2014-03-31T18:17:48Z</dcterms:created>
  <dcterms:modified xsi:type="dcterms:W3CDTF">2014-05-07T17:35:16Z</dcterms:modified>
</cp:coreProperties>
</file>